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624" r:id="rId3"/>
    <p:sldId id="500" r:id="rId4"/>
    <p:sldId id="647" r:id="rId5"/>
    <p:sldId id="626" r:id="rId6"/>
    <p:sldId id="627" r:id="rId7"/>
    <p:sldId id="491" r:id="rId8"/>
    <p:sldId id="625" r:id="rId9"/>
    <p:sldId id="628" r:id="rId10"/>
    <p:sldId id="630" r:id="rId11"/>
    <p:sldId id="629" r:id="rId12"/>
    <p:sldId id="645" r:id="rId13"/>
    <p:sldId id="650" r:id="rId14"/>
    <p:sldId id="646" r:id="rId15"/>
    <p:sldId id="631" r:id="rId16"/>
    <p:sldId id="632" r:id="rId17"/>
    <p:sldId id="633" r:id="rId18"/>
    <p:sldId id="635" r:id="rId19"/>
    <p:sldId id="637" r:id="rId20"/>
    <p:sldId id="639" r:id="rId21"/>
    <p:sldId id="623" r:id="rId22"/>
    <p:sldId id="636" r:id="rId23"/>
    <p:sldId id="638" r:id="rId24"/>
    <p:sldId id="640" r:id="rId25"/>
    <p:sldId id="648" r:id="rId26"/>
    <p:sldId id="641" r:id="rId27"/>
    <p:sldId id="642" r:id="rId28"/>
    <p:sldId id="643" r:id="rId29"/>
    <p:sldId id="651" r:id="rId30"/>
    <p:sldId id="64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BE11C-954F-464D-B4FD-31AB831570CC}"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F0F28-1655-4A67-B774-7A9AA5320AEA}" type="slidenum">
              <a:rPr lang="en-US" smtClean="0"/>
              <a:t>‹#›</a:t>
            </a:fld>
            <a:endParaRPr lang="en-US"/>
          </a:p>
        </p:txBody>
      </p:sp>
    </p:spTree>
    <p:extLst>
      <p:ext uri="{BB962C8B-B14F-4D97-AF65-F5344CB8AC3E}">
        <p14:creationId xmlns:p14="http://schemas.microsoft.com/office/powerpoint/2010/main" val="2237780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symmetric norm is any norm that is the same when the underlying coordinates of the vector are permuted or the signs of the vectors change. Note that a and b only differ in sign changes, so a symmetric norm would satisfy ||a||=||b||. We also have that c can be acquired from permuting the coordinates of b, so ||b||=||c||=||a|| for a symmetric norm. We’ll use L to denote a symmetric norm, so that L(a)=L(b)=L(c)</a:t>
            </a:r>
          </a:p>
        </p:txBody>
      </p:sp>
      <p:sp>
        <p:nvSpPr>
          <p:cNvPr id="4" name="Slide Number Placeholder 3"/>
          <p:cNvSpPr>
            <a:spLocks noGrp="1"/>
          </p:cNvSpPr>
          <p:nvPr>
            <p:ph type="sldNum" sz="quarter" idx="5"/>
          </p:nvPr>
        </p:nvSpPr>
        <p:spPr/>
        <p:txBody>
          <a:bodyPr/>
          <a:lstStyle/>
          <a:p>
            <a:fld id="{1ECF0F28-1655-4A67-B774-7A9AA5320AEA}" type="slidenum">
              <a:rPr lang="en-US" smtClean="0"/>
              <a:t>2</a:t>
            </a:fld>
            <a:endParaRPr lang="en-US"/>
          </a:p>
        </p:txBody>
      </p:sp>
    </p:spTree>
    <p:extLst>
      <p:ext uri="{BB962C8B-B14F-4D97-AF65-F5344CB8AC3E}">
        <p14:creationId xmlns:p14="http://schemas.microsoft.com/office/powerpoint/2010/main" val="293776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maximum modulus of concentration M is the worst-case ratio of the maximum value to the median value of a norm, across vectors on the unit L_2 sphere for any restriction of the coordinates and intuitively quantifies the difficulty of computing a norm, so that larger values of M means that the norm requires more space to approximate because the norm is more sensitive to changes in the vector.</a:t>
            </a:r>
          </a:p>
        </p:txBody>
      </p:sp>
      <p:sp>
        <p:nvSpPr>
          <p:cNvPr id="4" name="Slide Number Placeholder 3"/>
          <p:cNvSpPr>
            <a:spLocks noGrp="1"/>
          </p:cNvSpPr>
          <p:nvPr>
            <p:ph type="sldNum" sz="quarter" idx="5"/>
          </p:nvPr>
        </p:nvSpPr>
        <p:spPr/>
        <p:txBody>
          <a:bodyPr/>
          <a:lstStyle/>
          <a:p>
            <a:fld id="{1ECF0F28-1655-4A67-B774-7A9AA5320AEA}" type="slidenum">
              <a:rPr lang="en-US" smtClean="0"/>
              <a:t>11</a:t>
            </a:fld>
            <a:endParaRPr lang="en-US"/>
          </a:p>
        </p:txBody>
      </p:sp>
    </p:spTree>
    <p:extLst>
      <p:ext uri="{BB962C8B-B14F-4D97-AF65-F5344CB8AC3E}">
        <p14:creationId xmlns:p14="http://schemas.microsoft.com/office/powerpoint/2010/main" val="416942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quantity is the modulus of concentration, which is ratio of the maximum value to the median value that a norm can take over the unit L_2 sphere</a:t>
            </a:r>
          </a:p>
        </p:txBody>
      </p:sp>
      <p:sp>
        <p:nvSpPr>
          <p:cNvPr id="4" name="Slide Number Placeholder 3"/>
          <p:cNvSpPr>
            <a:spLocks noGrp="1"/>
          </p:cNvSpPr>
          <p:nvPr>
            <p:ph type="sldNum" sz="quarter" idx="5"/>
          </p:nvPr>
        </p:nvSpPr>
        <p:spPr/>
        <p:txBody>
          <a:bodyPr/>
          <a:lstStyle/>
          <a:p>
            <a:fld id="{1ECF0F28-1655-4A67-B774-7A9AA5320AEA}" type="slidenum">
              <a:rPr lang="en-US" smtClean="0"/>
              <a:t>12</a:t>
            </a:fld>
            <a:endParaRPr lang="en-US"/>
          </a:p>
        </p:txBody>
      </p:sp>
    </p:spTree>
    <p:extLst>
      <p:ext uri="{BB962C8B-B14F-4D97-AF65-F5344CB8AC3E}">
        <p14:creationId xmlns:p14="http://schemas.microsoft.com/office/powerpoint/2010/main" val="37516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L_1 norm on the left, the maximum value an L_2 unit vector can achieve is sqrt(n), when all of the n coordinates have value 1/sqrt(n). The median value of the L_1 norm across the L_2 unit ball is also around sqrt(n). For the L_3 norm in the middle, the maximum value an L_2 unit vector can achieve is 1, when the unit vector is an elementary vector. It turns out that the median value is n^{-1/6}.</a:t>
            </a:r>
          </a:p>
        </p:txBody>
      </p:sp>
      <p:sp>
        <p:nvSpPr>
          <p:cNvPr id="4" name="Slide Number Placeholder 3"/>
          <p:cNvSpPr>
            <a:spLocks noGrp="1"/>
          </p:cNvSpPr>
          <p:nvPr>
            <p:ph type="sldNum" sz="quarter" idx="5"/>
          </p:nvPr>
        </p:nvSpPr>
        <p:spPr/>
        <p:txBody>
          <a:bodyPr/>
          <a:lstStyle/>
          <a:p>
            <a:fld id="{1ECF0F28-1655-4A67-B774-7A9AA5320AEA}" type="slidenum">
              <a:rPr lang="en-US" smtClean="0"/>
              <a:t>13</a:t>
            </a:fld>
            <a:endParaRPr lang="en-US"/>
          </a:p>
        </p:txBody>
      </p:sp>
    </p:spTree>
    <p:extLst>
      <p:ext uri="{BB962C8B-B14F-4D97-AF65-F5344CB8AC3E}">
        <p14:creationId xmlns:p14="http://schemas.microsoft.com/office/powerpoint/2010/main" val="177417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maximum modulus of concentration is the maximum of the modulus of concentration across all sub-coordinate restrictions. This definition captures instances, where a “hard” norm in a lower dimensional space is hidden by an “average” norm in a higher dimensional space. For example, even though L_1 is simple to estimate, </a:t>
            </a:r>
            <a:r>
              <a:rPr lang="en-US" dirty="0" err="1"/>
              <a:t>L_infty</a:t>
            </a:r>
            <a:r>
              <a:rPr lang="en-US" dirty="0"/>
              <a:t> is difficult to estimate in a stream, so this norm L(x) is difficult to estimate and indeed, the definition will show that L(x) has high maximum modulus of concentration</a:t>
            </a:r>
          </a:p>
        </p:txBody>
      </p:sp>
      <p:sp>
        <p:nvSpPr>
          <p:cNvPr id="4" name="Slide Number Placeholder 3"/>
          <p:cNvSpPr>
            <a:spLocks noGrp="1"/>
          </p:cNvSpPr>
          <p:nvPr>
            <p:ph type="sldNum" sz="quarter" idx="5"/>
          </p:nvPr>
        </p:nvSpPr>
        <p:spPr/>
        <p:txBody>
          <a:bodyPr/>
          <a:lstStyle/>
          <a:p>
            <a:fld id="{1ECF0F28-1655-4A67-B774-7A9AA5320AEA}" type="slidenum">
              <a:rPr lang="en-US" smtClean="0"/>
              <a:t>14</a:t>
            </a:fld>
            <a:endParaRPr lang="en-US"/>
          </a:p>
        </p:txBody>
      </p:sp>
    </p:spTree>
    <p:extLst>
      <p:ext uri="{BB962C8B-B14F-4D97-AF65-F5344CB8AC3E}">
        <p14:creationId xmlns:p14="http://schemas.microsoft.com/office/powerpoint/2010/main" val="325118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back to symmetric norms, which are invariant under permutations and sign flips. (THIS SLIDE SHOULD BE REALLY FAST, JUST A REMINDER SLIDE)</a:t>
            </a:r>
          </a:p>
        </p:txBody>
      </p:sp>
      <p:sp>
        <p:nvSpPr>
          <p:cNvPr id="4" name="Slide Number Placeholder 3"/>
          <p:cNvSpPr>
            <a:spLocks noGrp="1"/>
          </p:cNvSpPr>
          <p:nvPr>
            <p:ph type="sldNum" sz="quarter" idx="5"/>
          </p:nvPr>
        </p:nvSpPr>
        <p:spPr/>
        <p:txBody>
          <a:bodyPr/>
          <a:lstStyle/>
          <a:p>
            <a:fld id="{1ECF0F28-1655-4A67-B774-7A9AA5320AEA}" type="slidenum">
              <a:rPr lang="en-US" smtClean="0"/>
              <a:t>15</a:t>
            </a:fld>
            <a:endParaRPr lang="en-US"/>
          </a:p>
        </p:txBody>
      </p:sp>
    </p:spTree>
    <p:extLst>
      <p:ext uri="{BB962C8B-B14F-4D97-AF65-F5344CB8AC3E}">
        <p14:creationId xmlns:p14="http://schemas.microsoft.com/office/powerpoint/2010/main" val="2657365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norm is symmetric, we can order the coordinates by increasing value and intuitively, we only care about the histogram of the values, that is how many coordinates are of each magnitude. Moreover, if we just want to approximate the norm, then it suffices to determine how many coordinates are in each range of magnitudes. For example, how many coordinates in this vector are between 1 and 2? Between 2 and 4?</a:t>
            </a:r>
          </a:p>
        </p:txBody>
      </p:sp>
      <p:sp>
        <p:nvSpPr>
          <p:cNvPr id="4" name="Slide Number Placeholder 3"/>
          <p:cNvSpPr>
            <a:spLocks noGrp="1"/>
          </p:cNvSpPr>
          <p:nvPr>
            <p:ph type="sldNum" sz="quarter" idx="5"/>
          </p:nvPr>
        </p:nvSpPr>
        <p:spPr/>
        <p:txBody>
          <a:bodyPr/>
          <a:lstStyle/>
          <a:p>
            <a:fld id="{1ECF0F28-1655-4A67-B774-7A9AA5320AEA}" type="slidenum">
              <a:rPr lang="en-US" smtClean="0"/>
              <a:t>16</a:t>
            </a:fld>
            <a:endParaRPr lang="en-US"/>
          </a:p>
        </p:txBody>
      </p:sp>
    </p:spTree>
    <p:extLst>
      <p:ext uri="{BB962C8B-B14F-4D97-AF65-F5344CB8AC3E}">
        <p14:creationId xmlns:p14="http://schemas.microsoft.com/office/powerpoint/2010/main" val="1135387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fixed xi&gt;1, we define a level set </a:t>
            </a:r>
            <a:r>
              <a:rPr lang="en-US" dirty="0" err="1"/>
              <a:t>i</a:t>
            </a:r>
            <a:r>
              <a:rPr lang="en-US" dirty="0"/>
              <a:t> to be the set of coordinates with magnitude in range </a:t>
            </a:r>
            <a:r>
              <a:rPr lang="en-US" dirty="0" err="1"/>
              <a:t>xi^i</a:t>
            </a:r>
            <a:r>
              <a:rPr lang="en-US" dirty="0"/>
              <a:t> and xi^{i+1}. For xi=2, the green coordinates are in level set 0, the yellow coordinates are between 2 and 4, and thus in level set 1, and the purple coordinates are between 4 and 8, and thus in level set 2. For a fixed level set, we define the contribution of the level set to be the amount that the level set contributes to the norm of the entire frequency vector</a:t>
            </a:r>
          </a:p>
        </p:txBody>
      </p:sp>
      <p:sp>
        <p:nvSpPr>
          <p:cNvPr id="4" name="Slide Number Placeholder 3"/>
          <p:cNvSpPr>
            <a:spLocks noGrp="1"/>
          </p:cNvSpPr>
          <p:nvPr>
            <p:ph type="sldNum" sz="quarter" idx="5"/>
          </p:nvPr>
        </p:nvSpPr>
        <p:spPr/>
        <p:txBody>
          <a:bodyPr/>
          <a:lstStyle/>
          <a:p>
            <a:fld id="{1ECF0F28-1655-4A67-B774-7A9AA5320AEA}" type="slidenum">
              <a:rPr lang="en-US" smtClean="0"/>
              <a:t>17</a:t>
            </a:fld>
            <a:endParaRPr lang="en-US"/>
          </a:p>
        </p:txBody>
      </p:sp>
    </p:spTree>
    <p:extLst>
      <p:ext uri="{BB962C8B-B14F-4D97-AF65-F5344CB8AC3E}">
        <p14:creationId xmlns:p14="http://schemas.microsoft.com/office/powerpoint/2010/main" val="152414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say a level set is important if its contribution is an alpha/log m fraction of the norm. Recall that we want a (1+alpha)-approximation to the norm. Now if we assume there are at most log m level sets, then even if we zero out all the level sets that are not important, the new vector’s symmetric norm is still within a (1+alpha)-approximation of the original vector. So intuitively, it suffices to achieve a good approximation, i.e., a (1+alpha)-approximation to the important level sets. </a:t>
            </a:r>
          </a:p>
        </p:txBody>
      </p:sp>
      <p:sp>
        <p:nvSpPr>
          <p:cNvPr id="4" name="Slide Number Placeholder 3"/>
          <p:cNvSpPr>
            <a:spLocks noGrp="1"/>
          </p:cNvSpPr>
          <p:nvPr>
            <p:ph type="sldNum" sz="quarter" idx="5"/>
          </p:nvPr>
        </p:nvSpPr>
        <p:spPr/>
        <p:txBody>
          <a:bodyPr/>
          <a:lstStyle/>
          <a:p>
            <a:fld id="{1ECF0F28-1655-4A67-B774-7A9AA5320AEA}" type="slidenum">
              <a:rPr lang="en-US" smtClean="0"/>
              <a:t>18</a:t>
            </a:fld>
            <a:endParaRPr lang="en-US"/>
          </a:p>
        </p:txBody>
      </p:sp>
    </p:spTree>
    <p:extLst>
      <p:ext uri="{BB962C8B-B14F-4D97-AF65-F5344CB8AC3E}">
        <p14:creationId xmlns:p14="http://schemas.microsoft.com/office/powerpoint/2010/main" val="23697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level set has large contribution, and it’s helpful to think of two extremes. Either the level set has a single coordinate with large coordinate, or it has a large number of small coordinates, that together contributes a large amount to the norm. For example, vector v has two important level sets. The green level set consists of (n-1) 1’s, thus contributing large mass to the norm. The yellow level set has a single coordinate with large magnitude, thus also contributing large mass to the norm. </a:t>
            </a:r>
          </a:p>
        </p:txBody>
      </p:sp>
      <p:sp>
        <p:nvSpPr>
          <p:cNvPr id="4" name="Slide Number Placeholder 3"/>
          <p:cNvSpPr>
            <a:spLocks noGrp="1"/>
          </p:cNvSpPr>
          <p:nvPr>
            <p:ph type="sldNum" sz="quarter" idx="5"/>
          </p:nvPr>
        </p:nvSpPr>
        <p:spPr/>
        <p:txBody>
          <a:bodyPr/>
          <a:lstStyle/>
          <a:p>
            <a:fld id="{1ECF0F28-1655-4A67-B774-7A9AA5320AEA}" type="slidenum">
              <a:rPr lang="en-US" smtClean="0"/>
              <a:t>19</a:t>
            </a:fld>
            <a:endParaRPr lang="en-US"/>
          </a:p>
        </p:txBody>
      </p:sp>
    </p:spTree>
    <p:extLst>
      <p:ext uri="{BB962C8B-B14F-4D97-AF65-F5344CB8AC3E}">
        <p14:creationId xmlns:p14="http://schemas.microsoft.com/office/powerpoint/2010/main" val="3737495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generally, we define thresholds T1 and T2 and we say a level set is high if the coordinates in the level set have magnitude at least T1. We say a level set is low if the coordinates in the level set have magnitude at most T2. Otherwise the level set is medium. Then from our previous intuition, important high level sets have coordinates with large magnitude, important low level sets have a large number of nonzero coordinates, and important medium level sets have a combination of the two. </a:t>
            </a:r>
          </a:p>
        </p:txBody>
      </p:sp>
      <p:sp>
        <p:nvSpPr>
          <p:cNvPr id="4" name="Slide Number Placeholder 3"/>
          <p:cNvSpPr>
            <a:spLocks noGrp="1"/>
          </p:cNvSpPr>
          <p:nvPr>
            <p:ph type="sldNum" sz="quarter" idx="5"/>
          </p:nvPr>
        </p:nvSpPr>
        <p:spPr/>
        <p:txBody>
          <a:bodyPr/>
          <a:lstStyle/>
          <a:p>
            <a:fld id="{1ECF0F28-1655-4A67-B774-7A9AA5320AEA}" type="slidenum">
              <a:rPr lang="en-US" smtClean="0"/>
              <a:t>20</a:t>
            </a:fld>
            <a:endParaRPr lang="en-US"/>
          </a:p>
        </p:txBody>
      </p:sp>
    </p:spTree>
    <p:extLst>
      <p:ext uri="{BB962C8B-B14F-4D97-AF65-F5344CB8AC3E}">
        <p14:creationId xmlns:p14="http://schemas.microsoft.com/office/powerpoint/2010/main" val="227212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a symmetric norm is the popular family of </a:t>
            </a:r>
            <a:r>
              <a:rPr lang="en-US" dirty="0" err="1"/>
              <a:t>L_p</a:t>
            </a:r>
            <a:r>
              <a:rPr lang="en-US" dirty="0"/>
              <a:t> norms. If we have an n-dimensional vector f, we define the p-</a:t>
            </a:r>
            <a:r>
              <a:rPr lang="en-US" dirty="0" err="1"/>
              <a:t>th</a:t>
            </a:r>
            <a:r>
              <a:rPr lang="en-US" dirty="0"/>
              <a:t> frequency moment of f to the sum of the p-</a:t>
            </a:r>
            <a:r>
              <a:rPr lang="en-US" dirty="0" err="1"/>
              <a:t>th</a:t>
            </a:r>
            <a:r>
              <a:rPr lang="en-US" dirty="0"/>
              <a:t> powers of the n coordinates of f and the </a:t>
            </a:r>
            <a:r>
              <a:rPr lang="en-US" dirty="0" err="1"/>
              <a:t>L_p</a:t>
            </a:r>
            <a:r>
              <a:rPr lang="en-US" dirty="0"/>
              <a:t> norm of f is the p-</a:t>
            </a:r>
            <a:r>
              <a:rPr lang="en-US" dirty="0" err="1"/>
              <a:t>th</a:t>
            </a:r>
            <a:r>
              <a:rPr lang="en-US" dirty="0"/>
              <a:t> root of the p-</a:t>
            </a:r>
            <a:r>
              <a:rPr lang="en-US" dirty="0" err="1"/>
              <a:t>th</a:t>
            </a:r>
            <a:r>
              <a:rPr lang="en-US" dirty="0"/>
              <a:t> frequency moment. Often, f is itself noisy, so it suffices to approximate the norm of f, say to a (1+alpha)-factor. This is often used in things like entropy estimation, which can be approximated using a linear combination of a small number of </a:t>
            </a:r>
            <a:r>
              <a:rPr lang="en-US" dirty="0" err="1"/>
              <a:t>L_p</a:t>
            </a:r>
            <a:r>
              <a:rPr lang="en-US" dirty="0"/>
              <a:t> norms for p in (0,2]. It’s often used in things like linear regression to estimate the loss of fitting a dataset with a given model and thus used to select the best model. </a:t>
            </a:r>
          </a:p>
        </p:txBody>
      </p:sp>
      <p:sp>
        <p:nvSpPr>
          <p:cNvPr id="4" name="Slide Number Placeholder 3"/>
          <p:cNvSpPr>
            <a:spLocks noGrp="1"/>
          </p:cNvSpPr>
          <p:nvPr>
            <p:ph type="sldNum" sz="quarter" idx="5"/>
          </p:nvPr>
        </p:nvSpPr>
        <p:spPr/>
        <p:txBody>
          <a:bodyPr/>
          <a:lstStyle/>
          <a:p>
            <a:fld id="{1ECF0F28-1655-4A67-B774-7A9AA5320AEA}" type="slidenum">
              <a:rPr lang="en-US" smtClean="0"/>
              <a:t>3</a:t>
            </a:fld>
            <a:endParaRPr lang="en-US"/>
          </a:p>
        </p:txBody>
      </p:sp>
    </p:spTree>
    <p:extLst>
      <p:ext uri="{BB962C8B-B14F-4D97-AF65-F5344CB8AC3E}">
        <p14:creationId xmlns:p14="http://schemas.microsoft.com/office/powerpoint/2010/main" val="309507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notion we’ll need is the heavy-hitters of a frequency vector. These are the coordinates of the vector that have magnitude at least an alpha fraction of the overall L_2 norm. </a:t>
            </a:r>
          </a:p>
        </p:txBody>
      </p:sp>
      <p:sp>
        <p:nvSpPr>
          <p:cNvPr id="4" name="Slide Number Placeholder 3"/>
          <p:cNvSpPr>
            <a:spLocks noGrp="1"/>
          </p:cNvSpPr>
          <p:nvPr>
            <p:ph type="sldNum" sz="quarter" idx="5"/>
          </p:nvPr>
        </p:nvSpPr>
        <p:spPr/>
        <p:txBody>
          <a:bodyPr/>
          <a:lstStyle/>
          <a:p>
            <a:fld id="{1ECF0F28-1655-4A67-B774-7A9AA5320AEA}" type="slidenum">
              <a:rPr lang="en-US" smtClean="0"/>
              <a:t>21</a:t>
            </a:fld>
            <a:endParaRPr lang="en-US"/>
          </a:p>
        </p:txBody>
      </p:sp>
    </p:spTree>
    <p:extLst>
      <p:ext uri="{BB962C8B-B14F-4D97-AF65-F5344CB8AC3E}">
        <p14:creationId xmlns:p14="http://schemas.microsoft.com/office/powerpoint/2010/main" val="4236837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exists a simple algorithm called </a:t>
            </a:r>
            <a:r>
              <a:rPr lang="en-US" dirty="0" err="1"/>
              <a:t>CountSketch</a:t>
            </a:r>
            <a:r>
              <a:rPr lang="en-US" dirty="0"/>
              <a:t>, that allows recovery of the approximate frequencies of the heavy-hitters, using sublinear space. There’s some additive error, but it’s tunable and can be made quite small.</a:t>
            </a:r>
          </a:p>
        </p:txBody>
      </p:sp>
      <p:sp>
        <p:nvSpPr>
          <p:cNvPr id="4" name="Slide Number Placeholder 3"/>
          <p:cNvSpPr>
            <a:spLocks noGrp="1"/>
          </p:cNvSpPr>
          <p:nvPr>
            <p:ph type="sldNum" sz="quarter" idx="5"/>
          </p:nvPr>
        </p:nvSpPr>
        <p:spPr/>
        <p:txBody>
          <a:bodyPr/>
          <a:lstStyle/>
          <a:p>
            <a:fld id="{1ECF0F28-1655-4A67-B774-7A9AA5320AEA}" type="slidenum">
              <a:rPr lang="en-US" smtClean="0"/>
              <a:t>22</a:t>
            </a:fld>
            <a:endParaRPr lang="en-US"/>
          </a:p>
        </p:txBody>
      </p:sp>
    </p:spTree>
    <p:extLst>
      <p:ext uri="{BB962C8B-B14F-4D97-AF65-F5344CB8AC3E}">
        <p14:creationId xmlns:p14="http://schemas.microsoft.com/office/powerpoint/2010/main" val="248567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aggressively lower the threshold of </a:t>
            </a:r>
            <a:r>
              <a:rPr lang="en-US" dirty="0" err="1"/>
              <a:t>CountSketch</a:t>
            </a:r>
            <a:r>
              <a:rPr lang="en-US" dirty="0"/>
              <a:t>, so it that the algorithm finds the important high levels, because those level sets consist of coordinates with large magnitude. For example, note that a heavy-hitter algorithm with the right threshold will find the large coordinate in this vector, i.e., the yellow level set</a:t>
            </a:r>
          </a:p>
        </p:txBody>
      </p:sp>
      <p:sp>
        <p:nvSpPr>
          <p:cNvPr id="4" name="Slide Number Placeholder 3"/>
          <p:cNvSpPr>
            <a:spLocks noGrp="1"/>
          </p:cNvSpPr>
          <p:nvPr>
            <p:ph type="sldNum" sz="quarter" idx="5"/>
          </p:nvPr>
        </p:nvSpPr>
        <p:spPr/>
        <p:txBody>
          <a:bodyPr/>
          <a:lstStyle/>
          <a:p>
            <a:fld id="{1ECF0F28-1655-4A67-B774-7A9AA5320AEA}" type="slidenum">
              <a:rPr lang="en-US" smtClean="0"/>
              <a:t>23</a:t>
            </a:fld>
            <a:endParaRPr lang="en-US"/>
          </a:p>
        </p:txBody>
      </p:sp>
    </p:spTree>
    <p:extLst>
      <p:ext uri="{BB962C8B-B14F-4D97-AF65-F5344CB8AC3E}">
        <p14:creationId xmlns:p14="http://schemas.microsoft.com/office/powerpoint/2010/main" val="197834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we sample coordinates of the universe with probability 1/2^j, then the medium and low level sets will be heavy-hitters in the subsampled streams. For example, consider the vector v. The important low level set, consisting of the coordinates in green, will not be heavy-hitters of the original frequency vector. In fact, even if we subsample about half of the coordinates of the universe, it’s possible we still retain the large coordinate in yellow, so the important low level set coordinates are still not heavy-hitters. However, there are so many of these green coordinates, that at some point when the yellow coordinate is no longer sampled, then the surviving green coordinates will be heavy-hitters. </a:t>
            </a:r>
          </a:p>
        </p:txBody>
      </p:sp>
      <p:sp>
        <p:nvSpPr>
          <p:cNvPr id="4" name="Slide Number Placeholder 3"/>
          <p:cNvSpPr>
            <a:spLocks noGrp="1"/>
          </p:cNvSpPr>
          <p:nvPr>
            <p:ph type="sldNum" sz="quarter" idx="5"/>
          </p:nvPr>
        </p:nvSpPr>
        <p:spPr/>
        <p:txBody>
          <a:bodyPr/>
          <a:lstStyle/>
          <a:p>
            <a:fld id="{1ECF0F28-1655-4A67-B774-7A9AA5320AEA}" type="slidenum">
              <a:rPr lang="en-US" smtClean="0"/>
              <a:t>24</a:t>
            </a:fld>
            <a:endParaRPr lang="en-US"/>
          </a:p>
        </p:txBody>
      </p:sp>
    </p:spTree>
    <p:extLst>
      <p:ext uri="{BB962C8B-B14F-4D97-AF65-F5344CB8AC3E}">
        <p14:creationId xmlns:p14="http://schemas.microsoft.com/office/powerpoint/2010/main" val="2529186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allows us to find the important medium and low level sets.</a:t>
            </a:r>
          </a:p>
        </p:txBody>
      </p:sp>
      <p:sp>
        <p:nvSpPr>
          <p:cNvPr id="4" name="Slide Number Placeholder 3"/>
          <p:cNvSpPr>
            <a:spLocks noGrp="1"/>
          </p:cNvSpPr>
          <p:nvPr>
            <p:ph type="sldNum" sz="quarter" idx="5"/>
          </p:nvPr>
        </p:nvSpPr>
        <p:spPr/>
        <p:txBody>
          <a:bodyPr/>
          <a:lstStyle/>
          <a:p>
            <a:fld id="{1ECF0F28-1655-4A67-B774-7A9AA5320AEA}" type="slidenum">
              <a:rPr lang="en-US" smtClean="0"/>
              <a:t>25</a:t>
            </a:fld>
            <a:endParaRPr lang="en-US"/>
          </a:p>
        </p:txBody>
      </p:sp>
    </p:spTree>
    <p:extLst>
      <p:ext uri="{BB962C8B-B14F-4D97-AF65-F5344CB8AC3E}">
        <p14:creationId xmlns:p14="http://schemas.microsoft.com/office/powerpoint/2010/main" val="1552355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purposes of privacy, we can make </a:t>
            </a:r>
            <a:r>
              <a:rPr lang="en-US" dirty="0" err="1"/>
              <a:t>CountSketch</a:t>
            </a:r>
            <a:r>
              <a:rPr lang="en-US" dirty="0"/>
              <a:t> private by adding noise to the estimated frequencies of the heavy-hitters. </a:t>
            </a:r>
          </a:p>
        </p:txBody>
      </p:sp>
      <p:sp>
        <p:nvSpPr>
          <p:cNvPr id="4" name="Slide Number Placeholder 3"/>
          <p:cNvSpPr>
            <a:spLocks noGrp="1"/>
          </p:cNvSpPr>
          <p:nvPr>
            <p:ph type="sldNum" sz="quarter" idx="5"/>
          </p:nvPr>
        </p:nvSpPr>
        <p:spPr/>
        <p:txBody>
          <a:bodyPr/>
          <a:lstStyle/>
          <a:p>
            <a:fld id="{1ECF0F28-1655-4A67-B774-7A9AA5320AEA}" type="slidenum">
              <a:rPr lang="en-US" smtClean="0"/>
              <a:t>26</a:t>
            </a:fld>
            <a:endParaRPr lang="en-US"/>
          </a:p>
        </p:txBody>
      </p:sp>
    </p:spTree>
    <p:extLst>
      <p:ext uri="{BB962C8B-B14F-4D97-AF65-F5344CB8AC3E}">
        <p14:creationId xmlns:p14="http://schemas.microsoft.com/office/powerpoint/2010/main" val="3327698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important to recall that the important low level sets consist of many instances of small coordinates. These coordinates may be small enough that adding Laplacian noise distorts their contribution by too much. On the other hand, since there are many instances of the small coordinates, it suffices to add Laplacian noise to the size of each important low level set. </a:t>
            </a:r>
          </a:p>
        </p:txBody>
      </p:sp>
      <p:sp>
        <p:nvSpPr>
          <p:cNvPr id="4" name="Slide Number Placeholder 3"/>
          <p:cNvSpPr>
            <a:spLocks noGrp="1"/>
          </p:cNvSpPr>
          <p:nvPr>
            <p:ph type="sldNum" sz="quarter" idx="5"/>
          </p:nvPr>
        </p:nvSpPr>
        <p:spPr/>
        <p:txBody>
          <a:bodyPr/>
          <a:lstStyle/>
          <a:p>
            <a:fld id="{1ECF0F28-1655-4A67-B774-7A9AA5320AEA}" type="slidenum">
              <a:rPr lang="en-US" smtClean="0"/>
              <a:t>27</a:t>
            </a:fld>
            <a:endParaRPr lang="en-US"/>
          </a:p>
        </p:txBody>
      </p:sp>
    </p:spTree>
    <p:extLst>
      <p:ext uri="{BB962C8B-B14F-4D97-AF65-F5344CB8AC3E}">
        <p14:creationId xmlns:p14="http://schemas.microsoft.com/office/powerpoint/2010/main" val="331812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handle the important high level sets by a private heavy-hitter algorithm that adds noise to the estimated frequencies of the heavy-hitters. We handle the important medium level sets, by subsampling first and then running private </a:t>
            </a:r>
            <a:r>
              <a:rPr lang="en-US" dirty="0" err="1"/>
              <a:t>countsketch</a:t>
            </a:r>
            <a:r>
              <a:rPr lang="en-US" dirty="0"/>
              <a:t> to get a noisy estimate of the sizes of the level sets. Finally, we handle the important low level sets by subsampling and adding noise to level set sizes, which gives private sizes of the level sets. IF SOMEONE ASKS WHY WE CAN’T JUST ADD NOISE TO THE PRIVATE SIZES OF THE LEVEL SETS OF THE IMPORTANT HIGH LEVEL SETS, THE ANSWER IS THAT THE SIZES OF THE IMPORTANT HIGH LEVEL SETS ARE TOO SMALL (E.G., A SINGLE COORDINATE WITH LARGE MAGNITUDE), SO ADDING NOISE WOULD HEAVILY DISTORT THE CONTRIBUTION.</a:t>
            </a:r>
          </a:p>
        </p:txBody>
      </p:sp>
      <p:sp>
        <p:nvSpPr>
          <p:cNvPr id="4" name="Slide Number Placeholder 3"/>
          <p:cNvSpPr>
            <a:spLocks noGrp="1"/>
          </p:cNvSpPr>
          <p:nvPr>
            <p:ph type="sldNum" sz="quarter" idx="5"/>
          </p:nvPr>
        </p:nvSpPr>
        <p:spPr/>
        <p:txBody>
          <a:bodyPr/>
          <a:lstStyle/>
          <a:p>
            <a:fld id="{1ECF0F28-1655-4A67-B774-7A9AA5320AEA}" type="slidenum">
              <a:rPr lang="en-US" smtClean="0"/>
              <a:t>28</a:t>
            </a:fld>
            <a:endParaRPr lang="en-US"/>
          </a:p>
        </p:txBody>
      </p:sp>
    </p:spTree>
    <p:extLst>
      <p:ext uri="{BB962C8B-B14F-4D97-AF65-F5344CB8AC3E}">
        <p14:creationId xmlns:p14="http://schemas.microsoft.com/office/powerpoint/2010/main" val="9281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often the dataset can be sensitive information, so we would like to protect the dataset. Differential privacy has emerged as a standard notion for measuring privacy loss while sharing information about a group of individuals. Intuitively, it offers plausible deniability of an individual’s participation in a study by showing that the same output could have been achieved by a neighboring dataset that does not include the individual.</a:t>
            </a:r>
          </a:p>
        </p:txBody>
      </p:sp>
      <p:sp>
        <p:nvSpPr>
          <p:cNvPr id="4" name="Slide Number Placeholder 3"/>
          <p:cNvSpPr>
            <a:spLocks noGrp="1"/>
          </p:cNvSpPr>
          <p:nvPr>
            <p:ph type="sldNum" sz="quarter" idx="5"/>
          </p:nvPr>
        </p:nvSpPr>
        <p:spPr/>
        <p:txBody>
          <a:bodyPr/>
          <a:lstStyle/>
          <a:p>
            <a:fld id="{1ECF0F28-1655-4A67-B774-7A9AA5320AEA}" type="slidenum">
              <a:rPr lang="en-US" smtClean="0"/>
              <a:t>4</a:t>
            </a:fld>
            <a:endParaRPr lang="en-US"/>
          </a:p>
        </p:txBody>
      </p:sp>
    </p:spTree>
    <p:extLst>
      <p:ext uri="{BB962C8B-B14F-4D97-AF65-F5344CB8AC3E}">
        <p14:creationId xmlns:p14="http://schemas.microsoft.com/office/powerpoint/2010/main" val="396951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as we query the same dataset multiple times, the privacy loss generally degrades. The typical way to handle this is through composition techniques, which require lower privacy loss for each interaction with the dataset, and thus requires adding more noise to each query. In other words, as the number of Q of total queries to the dataset increases, the added noises generally increases as well. Thus the overall accuracy of our queries generally degrades as the total number Q of queries increases.</a:t>
            </a:r>
          </a:p>
        </p:txBody>
      </p:sp>
      <p:sp>
        <p:nvSpPr>
          <p:cNvPr id="4" name="Slide Number Placeholder 3"/>
          <p:cNvSpPr>
            <a:spLocks noGrp="1"/>
          </p:cNvSpPr>
          <p:nvPr>
            <p:ph type="sldNum" sz="quarter" idx="5"/>
          </p:nvPr>
        </p:nvSpPr>
        <p:spPr/>
        <p:txBody>
          <a:bodyPr/>
          <a:lstStyle/>
          <a:p>
            <a:fld id="{1ECF0F28-1655-4A67-B774-7A9AA5320AEA}" type="slidenum">
              <a:rPr lang="en-US" smtClean="0"/>
              <a:t>5</a:t>
            </a:fld>
            <a:endParaRPr lang="en-US"/>
          </a:p>
        </p:txBody>
      </p:sp>
    </p:spTree>
    <p:extLst>
      <p:ext uri="{BB962C8B-B14F-4D97-AF65-F5344CB8AC3E}">
        <p14:creationId xmlns:p14="http://schemas.microsoft.com/office/powerpoint/2010/main" val="38957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ask whether we can answer multiple queries about a vector’s norm without sacrificing accuracy. For example, to approximate the entropy of a dataset, we may ask for the </a:t>
            </a:r>
            <a:r>
              <a:rPr lang="en-US" dirty="0" err="1"/>
              <a:t>L_p</a:t>
            </a:r>
            <a:r>
              <a:rPr lang="en-US" dirty="0"/>
              <a:t> norm of the dataset for several different values of p. We would like to do this without blowing up the error on each query. This question can also be viewed in the lens of asking whether we can beat advanced composition over a number of queries, or whether we can avoid privacy analysis per query. </a:t>
            </a:r>
          </a:p>
        </p:txBody>
      </p:sp>
      <p:sp>
        <p:nvSpPr>
          <p:cNvPr id="4" name="Slide Number Placeholder 3"/>
          <p:cNvSpPr>
            <a:spLocks noGrp="1"/>
          </p:cNvSpPr>
          <p:nvPr>
            <p:ph type="sldNum" sz="quarter" idx="5"/>
          </p:nvPr>
        </p:nvSpPr>
        <p:spPr/>
        <p:txBody>
          <a:bodyPr/>
          <a:lstStyle/>
          <a:p>
            <a:fld id="{1ECF0F28-1655-4A67-B774-7A9AA5320AEA}" type="slidenum">
              <a:rPr lang="en-US" smtClean="0"/>
              <a:t>6</a:t>
            </a:fld>
            <a:endParaRPr lang="en-US"/>
          </a:p>
        </p:txBody>
      </p:sp>
    </p:spTree>
    <p:extLst>
      <p:ext uri="{BB962C8B-B14F-4D97-AF65-F5344CB8AC3E}">
        <p14:creationId xmlns:p14="http://schemas.microsoft.com/office/powerpoint/2010/main" val="386003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this question is well-defined in general, it may be helpful to borrow a number of recent results on symmetric norms in the streaming model, so for the rest of the talk, we’ll just work in the streaming model. In this setting, the updates to the frequency vector will arrive one at a time, and the goal is to evaluate or approximate a given function using space that is sublinear in the input. </a:t>
            </a:r>
          </a:p>
        </p:txBody>
      </p:sp>
      <p:sp>
        <p:nvSpPr>
          <p:cNvPr id="4" name="Slide Number Placeholder 3"/>
          <p:cNvSpPr>
            <a:spLocks noGrp="1"/>
          </p:cNvSpPr>
          <p:nvPr>
            <p:ph type="sldNum" sz="quarter" idx="5"/>
          </p:nvPr>
        </p:nvSpPr>
        <p:spPr/>
        <p:txBody>
          <a:bodyPr/>
          <a:lstStyle/>
          <a:p>
            <a:fld id="{3486229C-5C56-46D3-8AF7-8CB2C6C5FD7A}" type="slidenum">
              <a:rPr lang="en-US" smtClean="0"/>
              <a:t>7</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work in the insertion-only model, so each element in the stream will increment the corresponding coordinate in the frequency vector. For example, the data stream on the bottom left of your screen will induce the frequency vector [5, 3, 1, 0] because the item 1 appears 5 times in the stream, the item 2 appears 3 times in the stream, the item 3 appears once, and the item 4 never appears. In the streaming model, the goal would be to output a (1+alpha)-approximation to a symmetric norm query using space that is sublinear in both the data stream and the size of the frequency vector.</a:t>
            </a:r>
          </a:p>
        </p:txBody>
      </p:sp>
      <p:sp>
        <p:nvSpPr>
          <p:cNvPr id="4" name="Slide Number Placeholder 3"/>
          <p:cNvSpPr>
            <a:spLocks noGrp="1"/>
          </p:cNvSpPr>
          <p:nvPr>
            <p:ph type="sldNum" sz="quarter" idx="5"/>
          </p:nvPr>
        </p:nvSpPr>
        <p:spPr/>
        <p:txBody>
          <a:bodyPr/>
          <a:lstStyle/>
          <a:p>
            <a:fld id="{1ECF0F28-1655-4A67-B774-7A9AA5320AEA}" type="slidenum">
              <a:rPr lang="en-US" smtClean="0"/>
              <a:t>8</a:t>
            </a:fld>
            <a:endParaRPr lang="en-US"/>
          </a:p>
        </p:txBody>
      </p:sp>
    </p:spTree>
    <p:extLst>
      <p:ext uri="{BB962C8B-B14F-4D97-AF65-F5344CB8AC3E}">
        <p14:creationId xmlns:p14="http://schemas.microsoft.com/office/powerpoint/2010/main" val="309954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our setting, we not only want to output a (1+alpha)-approximation to a symmetric norm query. We want to be able to answer a large number of *PRIVATE* symmetric norm queries without sacrificing accuracy for the large number of private queries. For those familiar with DP, the notion we’ll consider is event-level privacy. Our main result is an algorithm that will output a set C that can answer an arbitrary number of private symmetric norm queries that satisfy some parameterization. Namely, if we give the streaming algorithm roughly M^2 space, then we can achieve an accurate answer to any query that is a symmetric norm with maximum modulus of concentration M. </a:t>
            </a:r>
          </a:p>
        </p:txBody>
      </p:sp>
      <p:sp>
        <p:nvSpPr>
          <p:cNvPr id="4" name="Slide Number Placeholder 3"/>
          <p:cNvSpPr>
            <a:spLocks noGrp="1"/>
          </p:cNvSpPr>
          <p:nvPr>
            <p:ph type="sldNum" sz="quarter" idx="5"/>
          </p:nvPr>
        </p:nvSpPr>
        <p:spPr/>
        <p:txBody>
          <a:bodyPr/>
          <a:lstStyle/>
          <a:p>
            <a:fld id="{1ECF0F28-1655-4A67-B774-7A9AA5320AEA}" type="slidenum">
              <a:rPr lang="en-US" smtClean="0"/>
              <a:t>9</a:t>
            </a:fld>
            <a:endParaRPr lang="en-US"/>
          </a:p>
        </p:txBody>
      </p:sp>
    </p:spTree>
    <p:extLst>
      <p:ext uri="{BB962C8B-B14F-4D97-AF65-F5344CB8AC3E}">
        <p14:creationId xmlns:p14="http://schemas.microsoft.com/office/powerpoint/2010/main" val="416325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for </a:t>
            </a:r>
            <a:r>
              <a:rPr lang="en-US" dirty="0" err="1"/>
              <a:t>L_p</a:t>
            </a:r>
            <a:r>
              <a:rPr lang="en-US" dirty="0"/>
              <a:t> norms, the maximum modulus of concentration M is O(log m) for p in [1,2] and O(n^{1/2-1/p}) for p&gt;2. Our algorithm will thus use polylog(m) space for p in [1,2] and roughly n^{1-2/p} space for p&gt;2, when the accuracy parameter alpha and the privacy loss parameter epsilon are both constant, and the failure probability is inversely polynomial in m. These bounds match known lower bounds up to log factors and are thus near-optimal. Our result also gives a sublinear space algorithm for the class of top-k-norms, which is the sum of the largest k absolute values of the coordinates</a:t>
            </a:r>
          </a:p>
        </p:txBody>
      </p:sp>
      <p:sp>
        <p:nvSpPr>
          <p:cNvPr id="4" name="Slide Number Placeholder 3"/>
          <p:cNvSpPr>
            <a:spLocks noGrp="1"/>
          </p:cNvSpPr>
          <p:nvPr>
            <p:ph type="sldNum" sz="quarter" idx="5"/>
          </p:nvPr>
        </p:nvSpPr>
        <p:spPr/>
        <p:txBody>
          <a:bodyPr/>
          <a:lstStyle/>
          <a:p>
            <a:fld id="{1ECF0F28-1655-4A67-B774-7A9AA5320AEA}" type="slidenum">
              <a:rPr lang="en-US" smtClean="0"/>
              <a:t>10</a:t>
            </a:fld>
            <a:endParaRPr lang="en-US"/>
          </a:p>
        </p:txBody>
      </p:sp>
    </p:spTree>
    <p:extLst>
      <p:ext uri="{BB962C8B-B14F-4D97-AF65-F5344CB8AC3E}">
        <p14:creationId xmlns:p14="http://schemas.microsoft.com/office/powerpoint/2010/main" val="185117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0BC4-9308-951B-C906-8102CD221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F55D60-815B-5BF3-18AA-DBCD8190B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D39C03-2BF6-B6E5-2210-3CC581287FD2}"/>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FED001FB-FC86-DEB1-CC39-DE51FFCE3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70C57-9347-92EA-4368-960B9491F6DB}"/>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60398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ABE-79B9-C517-9F4E-FD70C6118E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D1BDF3-BE35-B9D7-155A-E7AD75E63F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F0580-51F5-2FB5-21B7-C0E1E22FB831}"/>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2AC4F065-4067-21D0-2293-1C97FA6DB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5E69-5DCF-E966-060E-346AC5E22D9D}"/>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17940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4C5796-6A5F-0A49-057E-F187D27284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D957A2-B2B3-197F-9704-C6F949F69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5172E-8F47-1C91-1ABB-17692448318E}"/>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8ADCE605-771E-8B27-0642-4DBD65F70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41162-1D58-E4CD-0FDA-2B18CFC981D2}"/>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45509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6ADA-1D66-E1AE-9BAE-1C875490A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0BE1E-670F-0958-FAF8-983133CD7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76278-7946-CF4A-0D92-0DEDB28DA432}"/>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18846501-08CB-684F-3A7F-DA9BFD90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D66C0-D9B3-9567-6DAD-0F6FD112F230}"/>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191012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C1F5-2DCE-02E1-E674-A16F7E577B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4E8752-8BC5-993D-AC82-F50408D24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3C728-8B44-4659-620F-56E72458B2E7}"/>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FD51C868-8CF9-4942-6061-272277FF2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89EA4-24EF-C051-8A5C-3E6BEC21F6E8}"/>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184205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DB53-C9FE-F210-8F2A-3966FE38A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75896-77C0-F403-9E64-8008FB404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666B6E-CB50-4799-391C-B618CE0165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56D1F7-DB17-794E-6A55-4E221408D400}"/>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6" name="Footer Placeholder 5">
            <a:extLst>
              <a:ext uri="{FF2B5EF4-FFF2-40B4-BE49-F238E27FC236}">
                <a16:creationId xmlns:a16="http://schemas.microsoft.com/office/drawing/2014/main" id="{A0A1E43B-0861-3105-B694-E71A9E219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FC27F-681E-C6FE-1D34-FAA35A473C74}"/>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83384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E72B-52D0-E993-9410-273A2212A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7252D-18CB-B1B3-512B-7ED0F0F18D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B40E60-2D69-EDC8-E919-23489C38B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5522F8-E1DC-5BBE-3079-C830C122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B0A491-183D-565C-7594-52FE817D2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958263-2D5D-15C7-B4EF-6FA6A4A56396}"/>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8" name="Footer Placeholder 7">
            <a:extLst>
              <a:ext uri="{FF2B5EF4-FFF2-40B4-BE49-F238E27FC236}">
                <a16:creationId xmlns:a16="http://schemas.microsoft.com/office/drawing/2014/main" id="{D36822FA-7C57-BF2F-9653-3AA9E21D6F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EC75BB-C8C4-6C32-9CE0-7AD85E96193E}"/>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01246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FD3D-C461-34B3-01B7-A37DEE95E4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6402F3-6A2A-5553-86D4-200AC50315B5}"/>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4" name="Footer Placeholder 3">
            <a:extLst>
              <a:ext uri="{FF2B5EF4-FFF2-40B4-BE49-F238E27FC236}">
                <a16:creationId xmlns:a16="http://schemas.microsoft.com/office/drawing/2014/main" id="{B0F03DCF-736B-EBDB-67A6-7E43485AF8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18DC5-60C1-761D-545E-97A0AD324505}"/>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427664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3989E-134E-8FA1-8AF0-56EA04AB0A54}"/>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3" name="Footer Placeholder 2">
            <a:extLst>
              <a:ext uri="{FF2B5EF4-FFF2-40B4-BE49-F238E27FC236}">
                <a16:creationId xmlns:a16="http://schemas.microsoft.com/office/drawing/2014/main" id="{F20D7061-D0A9-ED5F-63DA-C3B3E68C95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9A08A-4D7E-8124-DBFD-0C67F33B0465}"/>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97391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7F89-B271-4E49-5D25-1644EC68CF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81599E-62CC-D2AC-1505-63FFD762F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C456C-9AB7-EE37-8898-62D1E0A6C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EC056-BA56-83EC-12A6-F7EBB42DBC0A}"/>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6" name="Footer Placeholder 5">
            <a:extLst>
              <a:ext uri="{FF2B5EF4-FFF2-40B4-BE49-F238E27FC236}">
                <a16:creationId xmlns:a16="http://schemas.microsoft.com/office/drawing/2014/main" id="{E496AAB4-D3EC-6B9F-9883-90D51B2AA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0D4C3-1DA7-8044-55D2-1EF5CAFE6668}"/>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208063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517F-1B99-1485-B2D6-6909F7B2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75FCA-AEBC-4B6C-0C65-B70FD7536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0C2930-3711-D6BC-4547-F0EE16C47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C5F1A-76A7-2E3D-A716-1D33CF935355}"/>
              </a:ext>
            </a:extLst>
          </p:cNvPr>
          <p:cNvSpPr>
            <a:spLocks noGrp="1"/>
          </p:cNvSpPr>
          <p:nvPr>
            <p:ph type="dt" sz="half" idx="10"/>
          </p:nvPr>
        </p:nvSpPr>
        <p:spPr/>
        <p:txBody>
          <a:bodyPr/>
          <a:lstStyle/>
          <a:p>
            <a:fld id="{54F2E995-AF06-41F7-B4F9-C339A89B691A}" type="datetimeFigureOut">
              <a:rPr lang="en-US" smtClean="0"/>
              <a:t>9/11/2023</a:t>
            </a:fld>
            <a:endParaRPr lang="en-US"/>
          </a:p>
        </p:txBody>
      </p:sp>
      <p:sp>
        <p:nvSpPr>
          <p:cNvPr id="6" name="Footer Placeholder 5">
            <a:extLst>
              <a:ext uri="{FF2B5EF4-FFF2-40B4-BE49-F238E27FC236}">
                <a16:creationId xmlns:a16="http://schemas.microsoft.com/office/drawing/2014/main" id="{F818EA13-72DA-E576-3093-E77765F53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192B5-15B5-0276-F6B3-F0EEB0DB88AD}"/>
              </a:ext>
            </a:extLst>
          </p:cNvPr>
          <p:cNvSpPr>
            <a:spLocks noGrp="1"/>
          </p:cNvSpPr>
          <p:nvPr>
            <p:ph type="sldNum" sz="quarter" idx="12"/>
          </p:nvPr>
        </p:nvSpPr>
        <p:spPr/>
        <p:txBody>
          <a:bodyPr/>
          <a:lstStyle/>
          <a:p>
            <a:fld id="{F8D659C2-A6D6-4C41-A002-F7FA37D4BBEC}" type="slidenum">
              <a:rPr lang="en-US" smtClean="0"/>
              <a:t>‹#›</a:t>
            </a:fld>
            <a:endParaRPr lang="en-US"/>
          </a:p>
        </p:txBody>
      </p:sp>
    </p:spTree>
    <p:extLst>
      <p:ext uri="{BB962C8B-B14F-4D97-AF65-F5344CB8AC3E}">
        <p14:creationId xmlns:p14="http://schemas.microsoft.com/office/powerpoint/2010/main" val="347027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734D92-826F-B84F-0F1C-702FB5FFB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3AE741-9B08-DE0A-1761-741A47FB7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0CF4B-195C-14E5-CCB6-E99FD720E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E995-AF06-41F7-B4F9-C339A89B691A}" type="datetimeFigureOut">
              <a:rPr lang="en-US" smtClean="0"/>
              <a:t>9/11/2023</a:t>
            </a:fld>
            <a:endParaRPr lang="en-US"/>
          </a:p>
        </p:txBody>
      </p:sp>
      <p:sp>
        <p:nvSpPr>
          <p:cNvPr id="5" name="Footer Placeholder 4">
            <a:extLst>
              <a:ext uri="{FF2B5EF4-FFF2-40B4-BE49-F238E27FC236}">
                <a16:creationId xmlns:a16="http://schemas.microsoft.com/office/drawing/2014/main" id="{972B48FA-17CD-B2EB-1930-92BA3F048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F6C0C0-6426-FC6B-48EE-690165CD90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659C2-A6D6-4C41-A002-F7FA37D4BBEC}" type="slidenum">
              <a:rPr lang="en-US" smtClean="0"/>
              <a:t>‹#›</a:t>
            </a:fld>
            <a:endParaRPr lang="en-US"/>
          </a:p>
        </p:txBody>
      </p:sp>
    </p:spTree>
    <p:extLst>
      <p:ext uri="{BB962C8B-B14F-4D97-AF65-F5344CB8AC3E}">
        <p14:creationId xmlns:p14="http://schemas.microsoft.com/office/powerpoint/2010/main" val="3367679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7016-3150-422D-BDF4-D46B070C6CAF}"/>
              </a:ext>
            </a:extLst>
          </p:cNvPr>
          <p:cNvSpPr>
            <a:spLocks noGrp="1"/>
          </p:cNvSpPr>
          <p:nvPr>
            <p:ph type="ctrTitle"/>
          </p:nvPr>
        </p:nvSpPr>
        <p:spPr>
          <a:xfrm>
            <a:off x="1524000" y="386416"/>
            <a:ext cx="9144000" cy="2387600"/>
          </a:xfrm>
        </p:spPr>
        <p:txBody>
          <a:bodyPr>
            <a:normAutofit fontScale="90000"/>
          </a:bodyPr>
          <a:lstStyle/>
          <a:p>
            <a:r>
              <a:rPr lang="en-US" dirty="0">
                <a:solidFill>
                  <a:srgbClr val="C00000"/>
                </a:solidFill>
              </a:rPr>
              <a:t>Private Data Stream Analysis for Universal Symmetric Norm Estimation</a:t>
            </a:r>
          </a:p>
        </p:txBody>
      </p:sp>
      <p:sp>
        <p:nvSpPr>
          <p:cNvPr id="3" name="Subtitle 2">
            <a:extLst>
              <a:ext uri="{FF2B5EF4-FFF2-40B4-BE49-F238E27FC236}">
                <a16:creationId xmlns:a16="http://schemas.microsoft.com/office/drawing/2014/main" id="{FD537D36-8F95-4A5A-8460-45FA8B3F8D3B}"/>
              </a:ext>
            </a:extLst>
          </p:cNvPr>
          <p:cNvSpPr>
            <a:spLocks noGrp="1"/>
          </p:cNvSpPr>
          <p:nvPr>
            <p:ph type="subTitle" idx="1"/>
          </p:nvPr>
        </p:nvSpPr>
        <p:spPr>
          <a:xfrm>
            <a:off x="1365380" y="3743184"/>
            <a:ext cx="9144000" cy="1655762"/>
          </a:xfrm>
        </p:spPr>
        <p:txBody>
          <a:bodyPr>
            <a:normAutofit lnSpcReduction="10000"/>
          </a:bodyPr>
          <a:lstStyle/>
          <a:p>
            <a:r>
              <a:rPr lang="en-US" dirty="0"/>
              <a:t>Vladimir Braverman</a:t>
            </a:r>
          </a:p>
          <a:p>
            <a:r>
              <a:rPr lang="en-US" dirty="0"/>
              <a:t>Joel Manning</a:t>
            </a:r>
          </a:p>
          <a:p>
            <a:r>
              <a:rPr lang="en-US" dirty="0"/>
              <a:t>Steven Wu</a:t>
            </a:r>
          </a:p>
          <a:p>
            <a:r>
              <a:rPr lang="en-US" dirty="0"/>
              <a:t>Samson Zhou</a:t>
            </a:r>
          </a:p>
        </p:txBody>
      </p:sp>
      <p:pic>
        <p:nvPicPr>
          <p:cNvPr id="6" name="Picture 5">
            <a:extLst>
              <a:ext uri="{FF2B5EF4-FFF2-40B4-BE49-F238E27FC236}">
                <a16:creationId xmlns:a16="http://schemas.microsoft.com/office/drawing/2014/main" id="{CEB969CD-CB75-ABBE-7E93-50E25A749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95" y="4593093"/>
            <a:ext cx="1611705" cy="1611705"/>
          </a:xfrm>
          <a:prstGeom prst="rect">
            <a:avLst/>
          </a:prstGeom>
        </p:spPr>
      </p:pic>
      <p:pic>
        <p:nvPicPr>
          <p:cNvPr id="10" name="Picture 9">
            <a:extLst>
              <a:ext uri="{FF2B5EF4-FFF2-40B4-BE49-F238E27FC236}">
                <a16:creationId xmlns:a16="http://schemas.microsoft.com/office/drawing/2014/main" id="{1F38E9AC-FE4B-74D3-4145-8D15CC7EC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29" y="2430877"/>
            <a:ext cx="2191036" cy="1457945"/>
          </a:xfrm>
          <a:prstGeom prst="rect">
            <a:avLst/>
          </a:prstGeom>
        </p:spPr>
      </p:pic>
      <p:graphicFrame>
        <p:nvGraphicFramePr>
          <p:cNvPr id="4" name="Object 3">
            <a:extLst>
              <a:ext uri="{FF2B5EF4-FFF2-40B4-BE49-F238E27FC236}">
                <a16:creationId xmlns:a16="http://schemas.microsoft.com/office/drawing/2014/main" id="{CA5C7322-2912-FCD9-3A95-718D108688F6}"/>
              </a:ext>
            </a:extLst>
          </p:cNvPr>
          <p:cNvGraphicFramePr>
            <a:graphicFrameLocks noChangeAspect="1"/>
          </p:cNvGraphicFramePr>
          <p:nvPr>
            <p:extLst>
              <p:ext uri="{D42A27DB-BD31-4B8C-83A1-F6EECF244321}">
                <p14:modId xmlns:p14="http://schemas.microsoft.com/office/powerpoint/2010/main" val="570135567"/>
              </p:ext>
            </p:extLst>
          </p:nvPr>
        </p:nvGraphicFramePr>
        <p:xfrm>
          <a:off x="9771844" y="2461682"/>
          <a:ext cx="1493787" cy="1753748"/>
        </p:xfrm>
        <a:graphic>
          <a:graphicData uri="http://schemas.openxmlformats.org/presentationml/2006/ole">
            <mc:AlternateContent xmlns:mc="http://schemas.openxmlformats.org/markup-compatibility/2006">
              <mc:Choice xmlns:v="urn:schemas-microsoft-com:vml" Requires="v">
                <p:oleObj name="Bitmap Image" r:id="rId4" imgW="4815720" imgH="5654160" progId="Paint.Picture">
                  <p:embed/>
                </p:oleObj>
              </mc:Choice>
              <mc:Fallback>
                <p:oleObj name="Bitmap Image" r:id="rId4" imgW="4815720" imgH="5654160" progId="Paint.Picture">
                  <p:embed/>
                  <p:pic>
                    <p:nvPicPr>
                      <p:cNvPr id="0" name=""/>
                      <p:cNvPicPr/>
                      <p:nvPr/>
                    </p:nvPicPr>
                    <p:blipFill>
                      <a:blip r:embed="rId5"/>
                      <a:stretch>
                        <a:fillRect/>
                      </a:stretch>
                    </p:blipFill>
                    <p:spPr>
                      <a:xfrm>
                        <a:off x="9771844" y="2461682"/>
                        <a:ext cx="1493787" cy="175374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516C46-5FDD-145A-8702-973C1B54F378}"/>
              </a:ext>
            </a:extLst>
          </p:cNvPr>
          <p:cNvPicPr>
            <a:picLocks noChangeAspect="1"/>
          </p:cNvPicPr>
          <p:nvPr/>
        </p:nvPicPr>
        <p:blipFill>
          <a:blip r:embed="rId6"/>
          <a:stretch>
            <a:fillRect/>
          </a:stretch>
        </p:blipFill>
        <p:spPr>
          <a:xfrm>
            <a:off x="9861500" y="4621208"/>
            <a:ext cx="1290593" cy="1801259"/>
          </a:xfrm>
          <a:prstGeom prst="rect">
            <a:avLst/>
          </a:prstGeom>
        </p:spPr>
      </p:pic>
    </p:spTree>
    <p:extLst>
      <p:ext uri="{BB962C8B-B14F-4D97-AF65-F5344CB8AC3E}">
        <p14:creationId xmlns:p14="http://schemas.microsoft.com/office/powerpoint/2010/main" val="341004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Applications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For </a:t>
                </a: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𝐿</m:t>
                        </m:r>
                      </m:e>
                      <m:sub>
                        <m:r>
                          <a:rPr lang="en-US" sz="2800" b="0" i="1" smtClean="0">
                            <a:solidFill>
                              <a:srgbClr val="C00000"/>
                            </a:solidFill>
                            <a:latin typeface="Cambria Math" panose="02040503050406030204" pitchFamily="18" charset="0"/>
                          </a:rPr>
                          <m:t>𝑝</m:t>
                        </m:r>
                      </m:sub>
                    </m:sSub>
                  </m:oMath>
                </a14:m>
                <a:r>
                  <a:rPr lang="en-US" dirty="0"/>
                  <a:t> norms, </a:t>
                </a:r>
                <a14:m>
                  <m:oMath xmlns:m="http://schemas.openxmlformats.org/officeDocument/2006/math">
                    <m:r>
                      <a:rPr lang="en-US" b="0" i="1" smtClean="0">
                        <a:solidFill>
                          <a:srgbClr val="C00000"/>
                        </a:solidFill>
                        <a:latin typeface="Cambria Math" panose="02040503050406030204" pitchFamily="18" charset="0"/>
                      </a:rPr>
                      <m:t>𝑀</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ℓ</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e>
                    </m:func>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1,2</m:t>
                        </m:r>
                      </m:e>
                    </m:d>
                  </m:oMath>
                </a14:m>
                <a:r>
                  <a:rPr lang="en-US" dirty="0"/>
                  <a:t> and </a:t>
                </a:r>
                <a14:m>
                  <m:oMath xmlns:m="http://schemas.openxmlformats.org/officeDocument/2006/math">
                    <m:r>
                      <a:rPr lang="en-US" i="1">
                        <a:solidFill>
                          <a:srgbClr val="C00000"/>
                        </a:solidFill>
                        <a:latin typeface="Cambria Math" panose="02040503050406030204" pitchFamily="18" charset="0"/>
                      </a:rPr>
                      <m:t>𝑀</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ℓ</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𝑝</m:t>
                            </m:r>
                          </m:sup>
                        </m:sSup>
                      </m:e>
                    </m:d>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i="1">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0070C0"/>
                    </a:solidFill>
                  </a:rPr>
                  <a:t>[MilmanSchectman86, KlartagVershynin07]</a:t>
                </a:r>
              </a:p>
              <a:p>
                <a:pPr>
                  <a:buFont typeface="Wingdings" panose="05000000000000000000" pitchFamily="2" charset="2"/>
                  <a:buChar char="v"/>
                </a:pPr>
                <a:r>
                  <a:rPr lang="en-US" dirty="0"/>
                  <a:t> Our algorithm achieves space </a:t>
                </a:r>
                <a14:m>
                  <m:oMath xmlns:m="http://schemas.openxmlformats.org/officeDocument/2006/math">
                    <m:r>
                      <m:rPr>
                        <m:sty m:val="p"/>
                      </m:rPr>
                      <a:rPr lang="en-US" b="0" i="0" smtClean="0">
                        <a:solidFill>
                          <a:srgbClr val="C00000"/>
                        </a:solidFill>
                        <a:latin typeface="Cambria Math" panose="02040503050406030204" pitchFamily="18" charset="0"/>
                      </a:rPr>
                      <m:t>poly</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e>
                    </m:func>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1,2</m:t>
                        </m:r>
                      </m:e>
                    </m:d>
                  </m:oMath>
                </a14:m>
                <a:r>
                  <a:rPr lang="en-US" dirty="0"/>
                  <a:t> and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𝑝</m:t>
                            </m:r>
                          </m:sup>
                        </m:sSup>
                      </m:e>
                    </m:d>
                    <m:r>
                      <a:rPr lang="en-US" i="1">
                        <a:solidFill>
                          <a:srgbClr val="C00000"/>
                        </a:solidFill>
                        <a:latin typeface="Cambria Math" panose="02040503050406030204" pitchFamily="18" charset="0"/>
                      </a:rPr>
                      <m:t> </m:t>
                    </m:r>
                  </m:oMath>
                </a14:m>
                <a:r>
                  <a:rPr lang="en-US" dirty="0"/>
                  <a:t>for </a:t>
                </a:r>
                <a14:m>
                  <m:oMath xmlns:m="http://schemas.openxmlformats.org/officeDocument/2006/math">
                    <m:r>
                      <a:rPr lang="en-US" i="1">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in the constant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m:rPr>
                            <m:sty m:val="p"/>
                          </m:rPr>
                          <a:rPr lang="en-US" b="0" i="0" smtClean="0">
                            <a:solidFill>
                              <a:srgbClr val="C00000"/>
                            </a:solidFill>
                            <a:latin typeface="Cambria Math" panose="02040503050406030204" pitchFamily="18" charset="0"/>
                          </a:rPr>
                          <m:t>poly</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m:t>
                        </m:r>
                      </m:den>
                    </m:f>
                  </m:oMath>
                </a14:m>
                <a:r>
                  <a:rPr lang="en-US" dirty="0"/>
                  <a:t> regime</a:t>
                </a:r>
              </a:p>
              <a:p>
                <a:pPr>
                  <a:buFont typeface="Wingdings" panose="05000000000000000000" pitchFamily="2" charset="2"/>
                  <a:buChar char="v"/>
                </a:pPr>
                <a:r>
                  <a:rPr lang="en-US" dirty="0"/>
                  <a:t> Matches known lower bounds up to log factors </a:t>
                </a:r>
                <a:r>
                  <a:rPr lang="en-US" dirty="0">
                    <a:solidFill>
                      <a:srgbClr val="0070C0"/>
                    </a:solidFill>
                  </a:rPr>
                  <a:t>[Bar-YossefJayramKumarSivakumar04]</a:t>
                </a:r>
                <a:endParaRPr lang="en-US" dirty="0"/>
              </a:p>
              <a:p>
                <a:pPr>
                  <a:buFont typeface="Wingdings" panose="05000000000000000000" pitchFamily="2" charset="2"/>
                  <a:buChar char="v"/>
                </a:pPr>
                <a:r>
                  <a:rPr lang="en-US" dirty="0"/>
                  <a:t> For top </a:t>
                </a:r>
                <a14:m>
                  <m:oMath xmlns:m="http://schemas.openxmlformats.org/officeDocument/2006/math">
                    <m:r>
                      <a:rPr lang="en-US" i="1" dirty="0">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 </m:t>
                    </m:r>
                  </m:oMath>
                </a14:m>
                <a:r>
                  <a:rPr lang="en-US" dirty="0" err="1"/>
                  <a:t>norms</a:t>
                </a:r>
                <a:r>
                  <a:rPr lang="en-US" dirty="0"/>
                  <a:t>, </a:t>
                </a:r>
                <a14:m>
                  <m:oMath xmlns:m="http://schemas.openxmlformats.org/officeDocument/2006/math">
                    <m:r>
                      <a:rPr lang="en-US" i="1">
                        <a:solidFill>
                          <a:srgbClr val="C00000"/>
                        </a:solidFill>
                        <a:latin typeface="Cambria Math" panose="02040503050406030204" pitchFamily="18" charset="0"/>
                      </a:rPr>
                      <m:t>𝑀</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ℓ</m:t>
                        </m:r>
                      </m:e>
                    </m:d>
                    <m:r>
                      <a:rPr lang="en-US" i="1">
                        <a:solidFill>
                          <a:srgbClr val="C00000"/>
                        </a:solidFill>
                        <a:latin typeface="Cambria Math" panose="02040503050406030204" pitchFamily="18" charset="0"/>
                      </a:rPr>
                      <m:t>=</m:t>
                    </m:r>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rad>
                          <m:radPr>
                            <m:degHide m:val="on"/>
                            <m:ctrlPr>
                              <a:rPr lang="en-US" i="1">
                                <a:solidFill>
                                  <a:srgbClr val="C00000"/>
                                </a:solidFill>
                                <a:latin typeface="Cambria Math" panose="02040503050406030204" pitchFamily="18" charset="0"/>
                              </a:rPr>
                            </m:ctrlPr>
                          </m:radPr>
                          <m:deg/>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𝑛</m:t>
                                </m:r>
                              </m:num>
                              <m:den>
                                <m:r>
                                  <a:rPr lang="en-US" i="1">
                                    <a:solidFill>
                                      <a:srgbClr val="C00000"/>
                                    </a:solidFill>
                                    <a:latin typeface="Cambria Math" panose="02040503050406030204" pitchFamily="18" charset="0"/>
                                  </a:rPr>
                                  <m:t>𝑘</m:t>
                                </m:r>
                              </m:den>
                            </m:f>
                          </m:e>
                        </m:rad>
                      </m:e>
                    </m:d>
                    <m:r>
                      <a:rPr lang="en-US" i="1">
                        <a:solidFill>
                          <a:srgbClr val="C00000"/>
                        </a:solidFill>
                        <a:latin typeface="Cambria Math" panose="02040503050406030204" pitchFamily="18" charset="0"/>
                      </a:rPr>
                      <m:t> </m:t>
                    </m:r>
                  </m:oMath>
                </a14:m>
                <a:r>
                  <a:rPr lang="en-US" dirty="0">
                    <a:solidFill>
                      <a:srgbClr val="0070C0"/>
                    </a:solidFill>
                  </a:rPr>
                  <a:t>[BlasiokBravermanChestnutKrauthgamerYang17]</a:t>
                </a:r>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1802"/>
                </a:stretch>
              </a:blipFill>
            </p:spPr>
            <p:txBody>
              <a:bodyPr/>
              <a:lstStyle/>
              <a:p>
                <a:r>
                  <a:rPr lang="en-US">
                    <a:noFill/>
                  </a:rPr>
                  <a:t> </a:t>
                </a:r>
              </a:p>
            </p:txBody>
          </p:sp>
        </mc:Fallback>
      </mc:AlternateContent>
    </p:spTree>
    <p:extLst>
      <p:ext uri="{BB962C8B-B14F-4D97-AF65-F5344CB8AC3E}">
        <p14:creationId xmlns:p14="http://schemas.microsoft.com/office/powerpoint/2010/main" val="153215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Maximum 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Maximum modulus of concentration </a:t>
                </a:r>
                <a:r>
                  <a:rPr lang="en-US" dirty="0">
                    <a:solidFill>
                      <a:srgbClr val="0070C0"/>
                    </a:solidFill>
                  </a:rPr>
                  <a:t>[MilmanSchectman86] </a:t>
                </a:r>
                <a:r>
                  <a:rPr lang="en-US" dirty="0"/>
                  <a:t>of a norm measures the worst-case ratio of the </a:t>
                </a:r>
                <a:r>
                  <a:rPr lang="en-US" dirty="0">
                    <a:solidFill>
                      <a:srgbClr val="FF0000"/>
                    </a:solidFill>
                  </a:rPr>
                  <a:t>maximum value</a:t>
                </a:r>
                <a:r>
                  <a:rPr lang="en-US" dirty="0"/>
                  <a:t> to the </a:t>
                </a:r>
                <a:r>
                  <a:rPr lang="en-US" dirty="0">
                    <a:solidFill>
                      <a:srgbClr val="0070C0"/>
                    </a:solidFill>
                  </a:rPr>
                  <a:t>median value </a:t>
                </a:r>
                <a:r>
                  <a:rPr lang="en-US" dirty="0"/>
                  <a:t>of a norm on the </a:t>
                </a: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𝐿</m:t>
                        </m:r>
                      </m:e>
                      <m:sub>
                        <m:r>
                          <a:rPr lang="en-US" sz="2800" i="1">
                            <a:solidFill>
                              <a:srgbClr val="C00000"/>
                            </a:solidFill>
                            <a:latin typeface="Cambria Math" panose="02040503050406030204" pitchFamily="18" charset="0"/>
                          </a:rPr>
                          <m:t>2</m:t>
                        </m:r>
                      </m:sub>
                    </m:sSub>
                  </m:oMath>
                </a14:m>
                <a:r>
                  <a:rPr lang="en-US" dirty="0"/>
                  <a:t>-unit sphere for any restriction of the coordinates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Intuitively, quantifies the “difficulty” of computing a norm</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r="-298"/>
                </a:stretch>
              </a:blipFill>
            </p:spPr>
            <p:txBody>
              <a:bodyPr/>
              <a:lstStyle/>
              <a:p>
                <a:r>
                  <a:rPr lang="en-US">
                    <a:noFill/>
                  </a:rPr>
                  <a:t> </a:t>
                </a:r>
              </a:p>
            </p:txBody>
          </p:sp>
        </mc:Fallback>
      </mc:AlternateContent>
    </p:spTree>
    <p:extLst>
      <p:ext uri="{BB962C8B-B14F-4D97-AF65-F5344CB8AC3E}">
        <p14:creationId xmlns:p14="http://schemas.microsoft.com/office/powerpoint/2010/main" val="39941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Let </a:t>
                </a:r>
                <a14:m>
                  <m:oMath xmlns:m="http://schemas.openxmlformats.org/officeDocument/2006/math">
                    <m:r>
                      <a:rPr lang="en-US" sz="2800" b="0" i="1" smtClean="0">
                        <a:solidFill>
                          <a:srgbClr val="C00000"/>
                        </a:solidFill>
                        <a:latin typeface="Cambria Math" panose="02040503050406030204" pitchFamily="18" charset="0"/>
                      </a:rPr>
                      <m:t>𝑓</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𝑅</m:t>
                        </m:r>
                      </m:e>
                      <m:sup>
                        <m:r>
                          <a:rPr lang="en-US" sz="2800" b="0" i="1" smtClean="0">
                            <a:solidFill>
                              <a:srgbClr val="C00000"/>
                            </a:solidFill>
                            <a:latin typeface="Cambria Math" panose="02040503050406030204" pitchFamily="18" charset="0"/>
                          </a:rPr>
                          <m:t>𝑛</m:t>
                        </m:r>
                      </m:sup>
                    </m:sSup>
                  </m:oMath>
                </a14:m>
                <a:r>
                  <a:rPr lang="en-US" dirty="0"/>
                  <a:t> be a random vector drawn from the uniform distribution on the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-unit sphere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𝑆</m:t>
                        </m:r>
                      </m:e>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p>
                  </m:oMath>
                </a14:m>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𝐿</m:t>
                        </m:r>
                      </m:sub>
                    </m:sSub>
                  </m:oMath>
                </a14:m>
                <a:r>
                  <a:rPr lang="en-US" dirty="0"/>
                  <a:t> denote the maximum value of </a:t>
                </a:r>
                <a14:m>
                  <m:oMath xmlns:m="http://schemas.openxmlformats.org/officeDocument/2006/math">
                    <m:r>
                      <a:rPr lang="en-US" b="0" i="1" smtClean="0">
                        <a:solidFill>
                          <a:srgbClr val="C00000"/>
                        </a:solidFill>
                        <a:latin typeface="Cambria Math" panose="02040503050406030204" pitchFamily="18" charset="0"/>
                      </a:rPr>
                      <m:t>𝐿</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oMath>
                </a14:m>
                <a:r>
                  <a:rPr lang="en-US" dirty="0"/>
                  <a:t> over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𝑆</m:t>
                        </m:r>
                      </m:e>
                      <m:sup>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−1</m:t>
                        </m:r>
                      </m:sup>
                    </m:sSup>
                  </m:oMath>
                </a14:m>
                <a:r>
                  <a:rPr lang="en-US" dirty="0"/>
                  <a:t>  and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r>
                      <a:rPr lang="en-US" i="1">
                        <a:solidFill>
                          <a:srgbClr val="C00000"/>
                        </a:solidFill>
                        <a:latin typeface="Cambria Math" panose="02040503050406030204" pitchFamily="18" charset="0"/>
                      </a:rPr>
                      <m:t> </m:t>
                    </m:r>
                  </m:oMath>
                </a14:m>
                <a:r>
                  <a:rPr lang="en-US" dirty="0"/>
                  <a:t>denote the median of </a:t>
                </a:r>
                <a14:m>
                  <m:oMath xmlns:m="http://schemas.openxmlformats.org/officeDocument/2006/math">
                    <m:r>
                      <a:rPr lang="en-US" i="1">
                        <a:solidFill>
                          <a:srgbClr val="C00000"/>
                        </a:solidFill>
                        <a:latin typeface="Cambria Math" panose="02040503050406030204" pitchFamily="18" charset="0"/>
                      </a:rPr>
                      <m:t>𝐿</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oMath>
                </a14:m>
                <a:r>
                  <a:rPr lang="en-US" dirty="0"/>
                  <a:t>, i.e., the unique value such that </a:t>
                </a:r>
                <a14:m>
                  <m:oMath xmlns:m="http://schemas.openxmlformats.org/officeDocument/2006/math">
                    <m:r>
                      <m:rPr>
                        <m:sty m:val="p"/>
                      </m:rPr>
                      <a:rPr lang="en-US" b="0" i="0" smtClean="0">
                        <a:solidFill>
                          <a:srgbClr val="C00000"/>
                        </a:solidFill>
                        <a:latin typeface="Cambria Math" panose="02040503050406030204" pitchFamily="18" charset="0"/>
                      </a:rPr>
                      <m:t>Pr</m:t>
                    </m:r>
                    <m:d>
                      <m:dPr>
                        <m:begChr m:val="["/>
                        <m:endChr m:val="]"/>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𝐿</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𝑓</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and </a:t>
                </a:r>
                <a14:m>
                  <m:oMath xmlns:m="http://schemas.openxmlformats.org/officeDocument/2006/math">
                    <m:r>
                      <m:rPr>
                        <m:sty m:val="p"/>
                      </m:rPr>
                      <a:rPr lang="en-US">
                        <a:solidFill>
                          <a:srgbClr val="C00000"/>
                        </a:solidFill>
                        <a:latin typeface="Cambria Math" panose="02040503050406030204" pitchFamily="18" charset="0"/>
                      </a:rPr>
                      <m:t>Pr</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𝐿</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𝑓</m:t>
                            </m:r>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𝑀</m:t>
                            </m:r>
                          </m:e>
                          <m:sub>
                            <m:r>
                              <a:rPr lang="en-US" i="1">
                                <a:solidFill>
                                  <a:srgbClr val="C00000"/>
                                </a:solidFill>
                                <a:latin typeface="Cambria Math" panose="02040503050406030204" pitchFamily="18" charset="0"/>
                              </a:rPr>
                              <m:t>𝐿</m:t>
                            </m:r>
                          </m:sub>
                        </m:sSub>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i="1">
                        <a:solidFill>
                          <a:srgbClr val="C00000"/>
                        </a:solidFill>
                        <a:latin typeface="Cambria Math" panose="02040503050406030204" pitchFamily="18" charset="0"/>
                      </a:rPr>
                      <m:t> </m:t>
                    </m:r>
                  </m:oMath>
                </a14:m>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The ratio </a:t>
                </a:r>
                <a14:m>
                  <m:oMath xmlns:m="http://schemas.openxmlformats.org/officeDocument/2006/math">
                    <m:r>
                      <m:rPr>
                        <m:sty m:val="p"/>
                      </m:rPr>
                      <a:rPr lang="en-US" b="0" i="0" smtClean="0">
                        <a:solidFill>
                          <a:srgbClr val="C00000"/>
                        </a:solidFill>
                        <a:latin typeface="Cambria Math" panose="02040503050406030204" pitchFamily="18" charset="0"/>
                      </a:rPr>
                      <m:t>mc</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𝐿</m:t>
                        </m:r>
                      </m:e>
                    </m:d>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𝑏</m:t>
                            </m:r>
                          </m:e>
                          <m:sub>
                            <m:r>
                              <a:rPr lang="en-US" b="0" i="1" smtClean="0">
                                <a:solidFill>
                                  <a:srgbClr val="C00000"/>
                                </a:solidFill>
                                <a:latin typeface="Cambria Math" panose="02040503050406030204" pitchFamily="18" charset="0"/>
                              </a:rPr>
                              <m:t>𝐿</m:t>
                            </m:r>
                          </m:sub>
                        </m:sSub>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𝑀</m:t>
                            </m:r>
                          </m:e>
                          <m:sub>
                            <m:r>
                              <a:rPr lang="en-US" b="0" i="1" smtClean="0">
                                <a:solidFill>
                                  <a:srgbClr val="C00000"/>
                                </a:solidFill>
                                <a:latin typeface="Cambria Math" panose="02040503050406030204" pitchFamily="18" charset="0"/>
                              </a:rPr>
                              <m:t>𝐿</m:t>
                            </m:r>
                          </m:sub>
                        </m:sSub>
                      </m:den>
                    </m:f>
                  </m:oMath>
                </a14:m>
                <a:r>
                  <a:rPr lang="en-US" dirty="0"/>
                  <a:t> is the modulus of concentration of </a:t>
                </a:r>
                <a14:m>
                  <m:oMath xmlns:m="http://schemas.openxmlformats.org/officeDocument/2006/math">
                    <m:r>
                      <a:rPr lang="en-US" b="0" i="1" smtClean="0">
                        <a:solidFill>
                          <a:srgbClr val="C00000"/>
                        </a:solidFill>
                        <a:latin typeface="Cambria Math" panose="02040503050406030204" pitchFamily="18" charset="0"/>
                      </a:rPr>
                      <m:t>𝐿</m:t>
                    </m:r>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227133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Modulus of Concentration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C7D38-DADB-47CE-4BE3-07ED975627D1}"/>
                  </a:ext>
                </a:extLst>
              </p:cNvPr>
              <p:cNvSpPr txBox="1"/>
              <p:nvPr/>
            </p:nvSpPr>
            <p:spPr>
              <a:xfrm>
                <a:off x="4294094" y="1484500"/>
                <a:ext cx="7709647" cy="1077218"/>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oMath>
                </a14:m>
                <a:r>
                  <a:rPr lang="en-US" sz="3200" dirty="0"/>
                  <a:t> is the maximum value of </a:t>
                </a:r>
                <a14:m>
                  <m:oMath xmlns:m="http://schemas.openxmlformats.org/officeDocument/2006/math">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oMath>
                </a14:m>
                <a:r>
                  <a:rPr lang="en-US" sz="3200" dirty="0"/>
                  <a:t> over </a:t>
                </a:r>
                <a14:m>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𝑆</m:t>
                        </m:r>
                      </m:e>
                      <m:sup>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−1</m:t>
                        </m:r>
                      </m:sup>
                    </m:sSup>
                  </m:oMath>
                </a14:m>
                <a:r>
                  <a:rPr lang="en-US" sz="3200" dirty="0"/>
                  <a:t> </a:t>
                </a:r>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i="1">
                        <a:solidFill>
                          <a:srgbClr val="C00000"/>
                        </a:solidFill>
                        <a:latin typeface="Cambria Math" panose="02040503050406030204" pitchFamily="18" charset="0"/>
                      </a:rPr>
                      <m:t> </m:t>
                    </m:r>
                  </m:oMath>
                </a14:m>
                <a:r>
                  <a:rPr lang="en-US" sz="3200" dirty="0"/>
                  <a:t>is the median of </a:t>
                </a:r>
                <a14:m>
                  <m:oMath xmlns:m="http://schemas.openxmlformats.org/officeDocument/2006/math">
                    <m:r>
                      <a:rPr lang="en-US" sz="3200" i="1">
                        <a:solidFill>
                          <a:srgbClr val="C00000"/>
                        </a:solidFill>
                        <a:latin typeface="Cambria Math" panose="02040503050406030204" pitchFamily="18" charset="0"/>
                      </a:rPr>
                      <m:t>𝐿</m:t>
                    </m:r>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i="1">
                        <a:solidFill>
                          <a:srgbClr val="C00000"/>
                        </a:solidFill>
                        <a:latin typeface="Cambria Math" panose="02040503050406030204" pitchFamily="18" charset="0"/>
                      </a:rPr>
                      <m:t>)</m:t>
                    </m:r>
                  </m:oMath>
                </a14:m>
                <a:endParaRPr lang="en-US" sz="3200" dirty="0"/>
              </a:p>
            </p:txBody>
          </p:sp>
        </mc:Choice>
        <mc:Fallback xmlns="">
          <p:sp>
            <p:nvSpPr>
              <p:cNvPr id="10" name="TextBox 9">
                <a:extLst>
                  <a:ext uri="{FF2B5EF4-FFF2-40B4-BE49-F238E27FC236}">
                    <a16:creationId xmlns:a16="http://schemas.microsoft.com/office/drawing/2014/main" id="{7E5C7D38-DADB-47CE-4BE3-07ED975627D1}"/>
                  </a:ext>
                </a:extLst>
              </p:cNvPr>
              <p:cNvSpPr txBox="1">
                <a:spLocks noRot="1" noChangeAspect="1" noMove="1" noResize="1" noEditPoints="1" noAdjustHandles="1" noChangeArrowheads="1" noChangeShapeType="1" noTextEdit="1"/>
              </p:cNvSpPr>
              <p:nvPr/>
            </p:nvSpPr>
            <p:spPr>
              <a:xfrm>
                <a:off x="4294094" y="1484500"/>
                <a:ext cx="7709647" cy="1077218"/>
              </a:xfrm>
              <a:prstGeom prst="rect">
                <a:avLst/>
              </a:prstGeom>
              <a:blipFill>
                <a:blip r:embed="rId3"/>
                <a:stretch>
                  <a:fillRect t="-681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2692C4-1AB2-8551-5855-424CFE74EF81}"/>
                  </a:ext>
                </a:extLst>
              </p:cNvPr>
              <p:cNvSpPr txBox="1"/>
              <p:nvPr/>
            </p:nvSpPr>
            <p:spPr>
              <a:xfrm>
                <a:off x="2075329" y="5491723"/>
                <a:ext cx="2218765" cy="1119602"/>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r>
                          <a:rPr lang="en-US" sz="3200" b="0" i="1" smtClean="0">
                            <a:solidFill>
                              <a:srgbClr val="C00000"/>
                            </a:solidFill>
                            <a:latin typeface="Cambria Math" panose="02040503050406030204" pitchFamily="18" charset="0"/>
                          </a:rPr>
                          <m:t>𝑛</m:t>
                        </m:r>
                      </m:e>
                    </m:rad>
                  </m:oMath>
                </a14:m>
                <a:endParaRPr lang="en-US" sz="3200" dirty="0"/>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b="0" i="1" smtClean="0">
                        <a:solidFill>
                          <a:srgbClr val="0070C0"/>
                        </a:solidFill>
                        <a:latin typeface="Cambria Math" panose="02040503050406030204" pitchFamily="18" charset="0"/>
                      </a:rPr>
                      <m:t>≈</m:t>
                    </m:r>
                    <m:rad>
                      <m:radPr>
                        <m:degHide m:val="on"/>
                        <m:ctrlPr>
                          <a:rPr lang="en-US" sz="3200" b="0" i="1" smtClean="0">
                            <a:solidFill>
                              <a:srgbClr val="0070C0"/>
                            </a:solidFill>
                            <a:latin typeface="Cambria Math" panose="02040503050406030204" pitchFamily="18" charset="0"/>
                          </a:rPr>
                        </m:ctrlPr>
                      </m:radPr>
                      <m:deg/>
                      <m:e>
                        <m:r>
                          <a:rPr lang="en-US" sz="3200" b="0" i="1" smtClean="0">
                            <a:solidFill>
                              <a:srgbClr val="0070C0"/>
                            </a:solidFill>
                            <a:latin typeface="Cambria Math" panose="02040503050406030204" pitchFamily="18" charset="0"/>
                          </a:rPr>
                          <m:t>𝑛</m:t>
                        </m:r>
                      </m:e>
                    </m:rad>
                  </m:oMath>
                </a14:m>
                <a:r>
                  <a:rPr lang="en-US" sz="3200" dirty="0"/>
                  <a:t> </a:t>
                </a:r>
              </a:p>
            </p:txBody>
          </p:sp>
        </mc:Choice>
        <mc:Fallback xmlns="">
          <p:sp>
            <p:nvSpPr>
              <p:cNvPr id="11" name="TextBox 10">
                <a:extLst>
                  <a:ext uri="{FF2B5EF4-FFF2-40B4-BE49-F238E27FC236}">
                    <a16:creationId xmlns:a16="http://schemas.microsoft.com/office/drawing/2014/main" id="{4F2692C4-1AB2-8551-5855-424CFE74EF81}"/>
                  </a:ext>
                </a:extLst>
              </p:cNvPr>
              <p:cNvSpPr txBox="1">
                <a:spLocks noRot="1" noChangeAspect="1" noMove="1" noResize="1" noEditPoints="1" noAdjustHandles="1" noChangeArrowheads="1" noChangeShapeType="1" noTextEdit="1"/>
              </p:cNvSpPr>
              <p:nvPr/>
            </p:nvSpPr>
            <p:spPr>
              <a:xfrm>
                <a:off x="2075329" y="5491723"/>
                <a:ext cx="2218765" cy="11196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E47B3B-3BFF-FA3A-FF78-A6D96C1161A5}"/>
                  </a:ext>
                </a:extLst>
              </p:cNvPr>
              <p:cNvSpPr txBox="1"/>
              <p:nvPr/>
            </p:nvSpPr>
            <p:spPr>
              <a:xfrm>
                <a:off x="5141259" y="5491723"/>
                <a:ext cx="2218765" cy="1119602"/>
              </a:xfrm>
              <a:prstGeom prst="rect">
                <a:avLst/>
              </a:prstGeom>
              <a:noFill/>
            </p:spPr>
            <p:txBody>
              <a:bodyPr wrap="square">
                <a:spAutoFit/>
              </a:bodyPr>
              <a:lstStyle/>
              <a:p>
                <a:r>
                  <a:rPr lang="en-US" sz="3200" dirty="0"/>
                  <a: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𝑏</m:t>
                        </m:r>
                      </m:e>
                      <m:sub>
                        <m:r>
                          <a:rPr lang="en-US" sz="3200" b="0" i="1" smtClean="0">
                            <a:solidFill>
                              <a:srgbClr val="C00000"/>
                            </a:solidFill>
                            <a:latin typeface="Cambria Math" panose="02040503050406030204" pitchFamily="18" charset="0"/>
                          </a:rPr>
                          <m:t>𝐿</m:t>
                        </m:r>
                      </m:sub>
                    </m:sSub>
                    <m:r>
                      <a:rPr lang="en-US" sz="3200" b="0" i="1" smtClean="0">
                        <a:solidFill>
                          <a:srgbClr val="C00000"/>
                        </a:solidFill>
                        <a:latin typeface="Cambria Math" panose="02040503050406030204" pitchFamily="18" charset="0"/>
                      </a:rPr>
                      <m:t>=1</m:t>
                    </m:r>
                  </m:oMath>
                </a14:m>
                <a:endParaRPr lang="en-US" sz="3200" dirty="0"/>
              </a:p>
              <a:p>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𝑀</m:t>
                        </m:r>
                      </m:e>
                      <m:sub>
                        <m:r>
                          <a:rPr lang="en-US" sz="3200" b="0" i="1" smtClean="0">
                            <a:solidFill>
                              <a:srgbClr val="0070C0"/>
                            </a:solidFill>
                            <a:latin typeface="Cambria Math" panose="02040503050406030204" pitchFamily="18" charset="0"/>
                          </a:rPr>
                          <m:t>𝐿</m:t>
                        </m:r>
                      </m:sub>
                    </m:sSub>
                    <m:r>
                      <a:rPr lang="en-US" sz="3200" b="0" i="1" smtClean="0">
                        <a:solidFill>
                          <a:srgbClr val="0070C0"/>
                        </a:solidFill>
                        <a:latin typeface="Cambria Math" panose="02040503050406030204" pitchFamily="18" charset="0"/>
                      </a:rPr>
                      <m:t>≈</m:t>
                    </m:r>
                    <m:sSup>
                      <m:sSupPr>
                        <m:ctrlPr>
                          <a:rPr lang="en-US" sz="3200" b="0" i="1"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𝑛</m:t>
                        </m:r>
                      </m:e>
                      <m:sup>
                        <m:r>
                          <a:rPr lang="en-US" sz="3200" b="0" i="1" smtClean="0">
                            <a:solidFill>
                              <a:srgbClr val="0070C0"/>
                            </a:solidFill>
                            <a:latin typeface="Cambria Math" panose="02040503050406030204" pitchFamily="18" charset="0"/>
                          </a:rPr>
                          <m:t>−1/6</m:t>
                        </m:r>
                      </m:sup>
                    </m:sSup>
                  </m:oMath>
                </a14:m>
                <a:r>
                  <a:rPr lang="en-US" sz="3200" dirty="0"/>
                  <a:t> </a:t>
                </a:r>
              </a:p>
            </p:txBody>
          </p:sp>
        </mc:Choice>
        <mc:Fallback xmlns="">
          <p:sp>
            <p:nvSpPr>
              <p:cNvPr id="12" name="TextBox 11">
                <a:extLst>
                  <a:ext uri="{FF2B5EF4-FFF2-40B4-BE49-F238E27FC236}">
                    <a16:creationId xmlns:a16="http://schemas.microsoft.com/office/drawing/2014/main" id="{1DE47B3B-3BFF-FA3A-FF78-A6D96C1161A5}"/>
                  </a:ext>
                </a:extLst>
              </p:cNvPr>
              <p:cNvSpPr txBox="1">
                <a:spLocks noRot="1" noChangeAspect="1" noMove="1" noResize="1" noEditPoints="1" noAdjustHandles="1" noChangeArrowheads="1" noChangeShapeType="1" noTextEdit="1"/>
              </p:cNvSpPr>
              <p:nvPr/>
            </p:nvSpPr>
            <p:spPr>
              <a:xfrm>
                <a:off x="5141259" y="5491723"/>
                <a:ext cx="2218765" cy="1119602"/>
              </a:xfrm>
              <a:prstGeom prst="rect">
                <a:avLst/>
              </a:prstGeom>
              <a:blipFill>
                <a:blip r:embed="rId5"/>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342EFF1E-69A4-0CE2-D7F1-B62114ADE283}"/>
              </a:ext>
            </a:extLst>
          </p:cNvPr>
          <p:cNvCxnSpPr>
            <a:cxnSpLocks/>
          </p:cNvCxnSpPr>
          <p:nvPr/>
        </p:nvCxnSpPr>
        <p:spPr>
          <a:xfrm>
            <a:off x="3021107" y="3146611"/>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043CD-3D3D-7D7D-487B-706C02975C7F}"/>
              </a:ext>
            </a:extLst>
          </p:cNvPr>
          <p:cNvCxnSpPr>
            <a:cxnSpLocks/>
          </p:cNvCxnSpPr>
          <p:nvPr/>
        </p:nvCxnSpPr>
        <p:spPr>
          <a:xfrm>
            <a:off x="1859281" y="4287927"/>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54938C8-FACF-748A-5CFF-FB7AE24973E8}"/>
              </a:ext>
            </a:extLst>
          </p:cNvPr>
          <p:cNvSpPr/>
          <p:nvPr/>
        </p:nvSpPr>
        <p:spPr>
          <a:xfrm>
            <a:off x="2192210" y="3457575"/>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F926E01-43EE-CB96-3F4A-B309EC0A5F09}"/>
              </a:ext>
            </a:extLst>
          </p:cNvPr>
          <p:cNvCxnSpPr>
            <a:cxnSpLocks/>
            <a:stCxn id="18" idx="0"/>
            <a:endCxn id="18" idx="2"/>
          </p:cNvCxnSpPr>
          <p:nvPr/>
        </p:nvCxnSpPr>
        <p:spPr>
          <a:xfrm flipH="1">
            <a:off x="2192210" y="3457575"/>
            <a:ext cx="839096" cy="8337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EEE982-A9A6-6AD4-2D7E-770531B3DA3D}"/>
              </a:ext>
            </a:extLst>
          </p:cNvPr>
          <p:cNvCxnSpPr>
            <a:cxnSpLocks/>
            <a:stCxn id="18" idx="0"/>
            <a:endCxn id="18" idx="6"/>
          </p:cNvCxnSpPr>
          <p:nvPr/>
        </p:nvCxnSpPr>
        <p:spPr>
          <a:xfrm>
            <a:off x="3031306" y="3457575"/>
            <a:ext cx="839096" cy="8337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253E8A-471D-3355-AC31-CB403BA44B82}"/>
              </a:ext>
            </a:extLst>
          </p:cNvPr>
          <p:cNvCxnSpPr>
            <a:cxnSpLocks/>
            <a:stCxn id="18" idx="4"/>
            <a:endCxn id="18" idx="2"/>
          </p:cNvCxnSpPr>
          <p:nvPr/>
        </p:nvCxnSpPr>
        <p:spPr>
          <a:xfrm flipH="1" flipV="1">
            <a:off x="2192210" y="4291293"/>
            <a:ext cx="839096" cy="833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A1DBD0-AC0C-2B31-6F5A-1B028418CF6C}"/>
              </a:ext>
            </a:extLst>
          </p:cNvPr>
          <p:cNvCxnSpPr>
            <a:cxnSpLocks/>
            <a:stCxn id="18" idx="6"/>
            <a:endCxn id="18" idx="4"/>
          </p:cNvCxnSpPr>
          <p:nvPr/>
        </p:nvCxnSpPr>
        <p:spPr>
          <a:xfrm flipH="1">
            <a:off x="3031306" y="4291293"/>
            <a:ext cx="839096" cy="833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54EF36-1907-38A6-BE27-E7A31CD4E08A}"/>
              </a:ext>
            </a:extLst>
          </p:cNvPr>
          <p:cNvCxnSpPr>
            <a:cxnSpLocks/>
          </p:cNvCxnSpPr>
          <p:nvPr/>
        </p:nvCxnSpPr>
        <p:spPr>
          <a:xfrm>
            <a:off x="5965057" y="3143245"/>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0B0205-1E70-5BB2-A21B-73B5A823470B}"/>
              </a:ext>
            </a:extLst>
          </p:cNvPr>
          <p:cNvCxnSpPr>
            <a:cxnSpLocks/>
          </p:cNvCxnSpPr>
          <p:nvPr/>
        </p:nvCxnSpPr>
        <p:spPr>
          <a:xfrm>
            <a:off x="4803231" y="4284561"/>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6640C10-D4BE-D0EE-59EB-498C926F3FC8}"/>
              </a:ext>
            </a:extLst>
          </p:cNvPr>
          <p:cNvSpPr/>
          <p:nvPr/>
        </p:nvSpPr>
        <p:spPr>
          <a:xfrm>
            <a:off x="5136160" y="3454209"/>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5F88B51-A98D-15A9-6A04-B3988AC0BE6D}"/>
              </a:ext>
            </a:extLst>
          </p:cNvPr>
          <p:cNvCxnSpPr>
            <a:cxnSpLocks/>
          </p:cNvCxnSpPr>
          <p:nvPr/>
        </p:nvCxnSpPr>
        <p:spPr>
          <a:xfrm>
            <a:off x="8921925" y="3146611"/>
            <a:ext cx="0" cy="22429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5145C8-B709-33EA-8B7E-E7FCFD601B27}"/>
              </a:ext>
            </a:extLst>
          </p:cNvPr>
          <p:cNvCxnSpPr>
            <a:cxnSpLocks/>
          </p:cNvCxnSpPr>
          <p:nvPr/>
        </p:nvCxnSpPr>
        <p:spPr>
          <a:xfrm>
            <a:off x="7760099" y="4287927"/>
            <a:ext cx="232365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08E79CA-4EF1-39DE-3357-AEAA94657BE4}"/>
              </a:ext>
            </a:extLst>
          </p:cNvPr>
          <p:cNvSpPr/>
          <p:nvPr/>
        </p:nvSpPr>
        <p:spPr>
          <a:xfrm>
            <a:off x="8093028" y="3457575"/>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Curved 57">
            <a:extLst>
              <a:ext uri="{FF2B5EF4-FFF2-40B4-BE49-F238E27FC236}">
                <a16:creationId xmlns:a16="http://schemas.microsoft.com/office/drawing/2014/main" id="{2C725089-7659-7431-68FD-4D3F63518312}"/>
              </a:ext>
            </a:extLst>
          </p:cNvPr>
          <p:cNvCxnSpPr>
            <a:cxnSpLocks/>
            <a:stCxn id="44" idx="0"/>
            <a:endCxn id="44" idx="6"/>
          </p:cNvCxnSpPr>
          <p:nvPr/>
        </p:nvCxnSpPr>
        <p:spPr>
          <a:xfrm rot="16200000" flipH="1">
            <a:off x="5977945" y="3451520"/>
            <a:ext cx="833718" cy="839096"/>
          </a:xfrm>
          <a:prstGeom prst="curvedConnector4">
            <a:avLst>
              <a:gd name="adj1" fmla="val 0"/>
              <a:gd name="adj2" fmla="val 98865"/>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EC43A7CE-C6E7-9BE1-B1D2-2E02CD6BBB63}"/>
              </a:ext>
            </a:extLst>
          </p:cNvPr>
          <p:cNvCxnSpPr>
            <a:cxnSpLocks/>
            <a:stCxn id="44" idx="4"/>
            <a:endCxn id="44" idx="6"/>
          </p:cNvCxnSpPr>
          <p:nvPr/>
        </p:nvCxnSpPr>
        <p:spPr>
          <a:xfrm rot="5400000" flipH="1" flipV="1">
            <a:off x="5977945" y="4285238"/>
            <a:ext cx="833717" cy="839096"/>
          </a:xfrm>
          <a:prstGeom prst="curvedConnector4">
            <a:avLst>
              <a:gd name="adj1" fmla="val 1143"/>
              <a:gd name="adj2" fmla="val 10113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35893A5D-0D77-9E88-A6D2-BB23ABFF11A2}"/>
              </a:ext>
            </a:extLst>
          </p:cNvPr>
          <p:cNvCxnSpPr>
            <a:cxnSpLocks/>
            <a:stCxn id="44" idx="0"/>
            <a:endCxn id="44" idx="2"/>
          </p:cNvCxnSpPr>
          <p:nvPr/>
        </p:nvCxnSpPr>
        <p:spPr>
          <a:xfrm rot="16200000" flipH="1" flipV="1">
            <a:off x="5138849" y="3451520"/>
            <a:ext cx="833718" cy="839096"/>
          </a:xfrm>
          <a:prstGeom prst="curvedConnector4">
            <a:avLst>
              <a:gd name="adj1" fmla="val 0"/>
              <a:gd name="adj2" fmla="val 10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F7C5FFC9-EA8B-5E67-6FF0-B6201B78A209}"/>
              </a:ext>
            </a:extLst>
          </p:cNvPr>
          <p:cNvCxnSpPr>
            <a:cxnSpLocks/>
            <a:stCxn id="44" idx="4"/>
            <a:endCxn id="44" idx="2"/>
          </p:cNvCxnSpPr>
          <p:nvPr/>
        </p:nvCxnSpPr>
        <p:spPr>
          <a:xfrm rot="5400000" flipH="1">
            <a:off x="5138849" y="4285238"/>
            <a:ext cx="833717" cy="839096"/>
          </a:xfrm>
          <a:prstGeom prst="curvedConnector4">
            <a:avLst>
              <a:gd name="adj1" fmla="val -1142"/>
              <a:gd name="adj2" fmla="val 9773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DA875-4799-55AA-21D7-7D7991ABEF73}"/>
              </a:ext>
            </a:extLst>
          </p:cNvPr>
          <p:cNvCxnSpPr>
            <a:cxnSpLocks/>
            <a:endCxn id="47" idx="0"/>
          </p:cNvCxnSpPr>
          <p:nvPr/>
        </p:nvCxnSpPr>
        <p:spPr>
          <a:xfrm flipV="1">
            <a:off x="8210550" y="3457574"/>
            <a:ext cx="718854" cy="66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7521900-A4EB-496A-8D18-908104D6F8DD}"/>
              </a:ext>
            </a:extLst>
          </p:cNvPr>
          <p:cNvCxnSpPr>
            <a:endCxn id="18" idx="7"/>
          </p:cNvCxnSpPr>
          <p:nvPr/>
        </p:nvCxnSpPr>
        <p:spPr>
          <a:xfrm flipV="1">
            <a:off x="3021107" y="3701765"/>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D06C44-74D1-2DF5-C3CB-3701B2E8A9AB}"/>
              </a:ext>
            </a:extLst>
          </p:cNvPr>
          <p:cNvCxnSpPr>
            <a:cxnSpLocks/>
          </p:cNvCxnSpPr>
          <p:nvPr/>
        </p:nvCxnSpPr>
        <p:spPr>
          <a:xfrm flipV="1">
            <a:off x="3028132" y="3552825"/>
            <a:ext cx="378317" cy="711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179C0C-BD8A-F6BE-5ECB-61F890D89F91}"/>
              </a:ext>
            </a:extLst>
          </p:cNvPr>
          <p:cNvCxnSpPr/>
          <p:nvPr/>
        </p:nvCxnSpPr>
        <p:spPr>
          <a:xfrm flipV="1">
            <a:off x="5965056" y="3708496"/>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9F447E-A14F-5236-4FE5-6BB71EA7E6CF}"/>
              </a:ext>
            </a:extLst>
          </p:cNvPr>
          <p:cNvCxnSpPr/>
          <p:nvPr/>
        </p:nvCxnSpPr>
        <p:spPr>
          <a:xfrm flipV="1">
            <a:off x="8942322" y="3679968"/>
            <a:ext cx="603529" cy="582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54813D-8216-EEB2-4901-704F95DF1B9F}"/>
              </a:ext>
            </a:extLst>
          </p:cNvPr>
          <p:cNvCxnSpPr>
            <a:cxnSpLocks/>
            <a:endCxn id="44" idx="6"/>
          </p:cNvCxnSpPr>
          <p:nvPr/>
        </p:nvCxnSpPr>
        <p:spPr>
          <a:xfrm>
            <a:off x="5975255" y="4287927"/>
            <a:ext cx="8390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04070D-6929-BDF3-EB87-A8664A1EFDAD}"/>
              </a:ext>
            </a:extLst>
          </p:cNvPr>
          <p:cNvCxnSpPr>
            <a:cxnSpLocks/>
            <a:stCxn id="51" idx="2"/>
          </p:cNvCxnSpPr>
          <p:nvPr/>
        </p:nvCxnSpPr>
        <p:spPr>
          <a:xfrm flipV="1">
            <a:off x="8093028" y="3505200"/>
            <a:ext cx="125487" cy="786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17F937-93BA-7B07-D48B-9BB72C6667F8}"/>
              </a:ext>
            </a:extLst>
          </p:cNvPr>
          <p:cNvCxnSpPr>
            <a:cxnSpLocks/>
            <a:stCxn id="51" idx="0"/>
          </p:cNvCxnSpPr>
          <p:nvPr/>
        </p:nvCxnSpPr>
        <p:spPr>
          <a:xfrm>
            <a:off x="8932124" y="3457575"/>
            <a:ext cx="690669" cy="95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BFCB58-AB59-E6DD-09BB-A63F8D2E0839}"/>
              </a:ext>
            </a:extLst>
          </p:cNvPr>
          <p:cNvSpPr/>
          <p:nvPr/>
        </p:nvSpPr>
        <p:spPr>
          <a:xfrm>
            <a:off x="8090308" y="3457574"/>
            <a:ext cx="1678192" cy="166743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7B1E22A-A90E-148F-1215-37EB44D7346D}"/>
              </a:ext>
            </a:extLst>
          </p:cNvPr>
          <p:cNvCxnSpPr>
            <a:cxnSpLocks/>
            <a:endCxn id="47" idx="6"/>
          </p:cNvCxnSpPr>
          <p:nvPr/>
        </p:nvCxnSpPr>
        <p:spPr>
          <a:xfrm>
            <a:off x="9622793" y="3552825"/>
            <a:ext cx="145707" cy="738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02E83E-2468-1493-D7D0-7E4401F2F494}"/>
              </a:ext>
            </a:extLst>
          </p:cNvPr>
          <p:cNvCxnSpPr>
            <a:cxnSpLocks/>
            <a:endCxn id="47" idx="6"/>
          </p:cNvCxnSpPr>
          <p:nvPr/>
        </p:nvCxnSpPr>
        <p:spPr>
          <a:xfrm flipV="1">
            <a:off x="9580975" y="4291292"/>
            <a:ext cx="187525" cy="830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2CC0AC-D630-E4C2-DEDD-8E9100CDF35C}"/>
              </a:ext>
            </a:extLst>
          </p:cNvPr>
          <p:cNvCxnSpPr>
            <a:cxnSpLocks/>
            <a:stCxn id="47" idx="4"/>
          </p:cNvCxnSpPr>
          <p:nvPr/>
        </p:nvCxnSpPr>
        <p:spPr>
          <a:xfrm flipV="1">
            <a:off x="8929404" y="5118280"/>
            <a:ext cx="651571" cy="67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6CC39FA-1447-F5B3-AD20-982AFF2C8C99}"/>
              </a:ext>
            </a:extLst>
          </p:cNvPr>
          <p:cNvCxnSpPr>
            <a:cxnSpLocks/>
            <a:stCxn id="51" idx="2"/>
          </p:cNvCxnSpPr>
          <p:nvPr/>
        </p:nvCxnSpPr>
        <p:spPr>
          <a:xfrm>
            <a:off x="8093028" y="4291293"/>
            <a:ext cx="84469" cy="801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E91A8C-71A7-A7FF-5CDB-1F0790C7AFD8}"/>
              </a:ext>
            </a:extLst>
          </p:cNvPr>
          <p:cNvCxnSpPr>
            <a:cxnSpLocks/>
            <a:stCxn id="47" idx="4"/>
          </p:cNvCxnSpPr>
          <p:nvPr/>
        </p:nvCxnSpPr>
        <p:spPr>
          <a:xfrm flipH="1" flipV="1">
            <a:off x="8190415" y="5089752"/>
            <a:ext cx="738989" cy="35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44B1EC-B07A-96D0-F2C6-145EDC98570F}"/>
              </a:ext>
            </a:extLst>
          </p:cNvPr>
          <p:cNvCxnSpPr>
            <a:cxnSpLocks/>
          </p:cNvCxnSpPr>
          <p:nvPr/>
        </p:nvCxnSpPr>
        <p:spPr>
          <a:xfrm flipV="1">
            <a:off x="8929404" y="4019991"/>
            <a:ext cx="839096" cy="2645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10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Maximum Modulus of Concentration</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Maximum modulus of concentration of a norm is the maximum of the modulus of concentration of the norm restricted to sub-coordinates of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𝑅</m:t>
                        </m:r>
                      </m:e>
                      <m:sup>
                        <m:r>
                          <a:rPr lang="en-US" sz="2800" b="0" i="1" smtClean="0">
                            <a:solidFill>
                              <a:srgbClr val="C00000"/>
                            </a:solidFill>
                            <a:latin typeface="Cambria Math" panose="02040503050406030204" pitchFamily="18" charset="0"/>
                          </a:rPr>
                          <m:t>𝑛</m:t>
                        </m:r>
                      </m:sup>
                    </m:sSup>
                  </m:oMath>
                </a14:m>
                <a:endParaRPr lang="en-US" sz="2800" b="0"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Definition is robust to “average” norms that “hide” challenging behavior embedded in lower-dimensional space</a:t>
                </a:r>
              </a:p>
              <a:p>
                <a:pPr>
                  <a:buFont typeface="Wingdings" panose="05000000000000000000" pitchFamily="2" charset="2"/>
                  <a:buChar char="v"/>
                </a:pPr>
                <a:endParaRPr lang="en-US" dirty="0"/>
              </a:p>
              <a:p>
                <a:pPr>
                  <a:buFont typeface="Wingdings" panose="05000000000000000000" pitchFamily="2" charset="2"/>
                  <a:buChar char="v"/>
                </a:pPr>
                <a:r>
                  <a:rPr lang="en-US" dirty="0"/>
                  <a:t> </a:t>
                </a:r>
                <a14:m>
                  <m:oMath xmlns:m="http://schemas.openxmlformats.org/officeDocument/2006/math">
                    <m:r>
                      <a:rPr lang="en-US" i="1" smtClean="0">
                        <a:solidFill>
                          <a:srgbClr val="C00000"/>
                        </a:solidFill>
                        <a:latin typeface="Cambria Math" panose="02040503050406030204" pitchFamily="18" charset="0"/>
                      </a:rPr>
                      <m:t>𝐿</m:t>
                    </m:r>
                    <m:d>
                      <m:dPr>
                        <m:ctrlPr>
                          <a:rPr lang="en-US"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𝑥</m:t>
                        </m:r>
                      </m:e>
                    </m:d>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max</m:t>
                        </m:r>
                      </m:fName>
                      <m:e>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num>
                              <m:den>
                                <m:rad>
                                  <m:radPr>
                                    <m:degHide m:val="on"/>
                                    <m:ctrlPr>
                                      <a:rPr lang="en-US" i="1">
                                        <a:solidFill>
                                          <a:srgbClr val="C00000"/>
                                        </a:solidFill>
                                        <a:latin typeface="Cambria Math" panose="02040503050406030204" pitchFamily="18" charset="0"/>
                                      </a:rPr>
                                    </m:ctrlPr>
                                  </m:radPr>
                                  <m:deg/>
                                  <m:e>
                                    <m:r>
                                      <a:rPr lang="en-US" i="1">
                                        <a:solidFill>
                                          <a:srgbClr val="C00000"/>
                                        </a:solidFill>
                                        <a:latin typeface="Cambria Math" panose="02040503050406030204" pitchFamily="18" charset="0"/>
                                      </a:rPr>
                                      <m:t>𝑛</m:t>
                                    </m:r>
                                  </m:e>
                                </m:rad>
                              </m:den>
                            </m:f>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e>
                        </m:d>
                      </m:e>
                    </m:func>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r="-595"/>
                </a:stretch>
              </a:blipFill>
            </p:spPr>
            <p:txBody>
              <a:bodyPr/>
              <a:lstStyle/>
              <a:p>
                <a:r>
                  <a:rPr lang="en-US">
                    <a:noFill/>
                  </a:rPr>
                  <a:t> </a:t>
                </a:r>
              </a:p>
            </p:txBody>
          </p:sp>
        </mc:Fallback>
      </mc:AlternateContent>
    </p:spTree>
    <p:extLst>
      <p:ext uri="{BB962C8B-B14F-4D97-AF65-F5344CB8AC3E}">
        <p14:creationId xmlns:p14="http://schemas.microsoft.com/office/powerpoint/2010/main" val="237186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A norm is symmetric if it is invariant under permutations and sign flips on an input frequency vector</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0621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oMath>
                  </m:oMathPara>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06210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50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Approximating Symmetric Norms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Only care about number of coordinates in each range </a:t>
                </a:r>
                <a14:m>
                  <m:oMath xmlns:m="http://schemas.openxmlformats.org/officeDocument/2006/math">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m:t>
                    </m:r>
                  </m:oMath>
                </a14:m>
                <a:r>
                  <a:rPr lang="en-US" dirty="0">
                    <a:solidFill>
                      <a:schemeClr val="tx1"/>
                    </a:solidFill>
                  </a:rPr>
                  <a:t> for some </a:t>
                </a:r>
                <a14:m>
                  <m:oMath xmlns:m="http://schemas.openxmlformats.org/officeDocument/2006/math">
                    <m:r>
                      <a:rPr lang="en-US" b="0" i="1" smtClean="0">
                        <a:solidFill>
                          <a:srgbClr val="C00000"/>
                        </a:solidFill>
                        <a:latin typeface="Cambria Math" panose="02040503050406030204" pitchFamily="18" charset="0"/>
                      </a:rPr>
                      <m:t>𝜉</m:t>
                    </m:r>
                    <m:r>
                      <a:rPr lang="en-US" b="0" i="1" smtClean="0">
                        <a:solidFill>
                          <a:srgbClr val="C00000"/>
                        </a:solidFill>
                        <a:latin typeface="Cambria Math" panose="02040503050406030204" pitchFamily="18" charset="0"/>
                      </a:rPr>
                      <m:t>&gt;1</m:t>
                    </m:r>
                  </m:oMath>
                </a14:m>
                <a:r>
                  <a:rPr lang="en-US" dirty="0">
                    <a:solidFill>
                      <a:schemeClr val="tx1"/>
                    </a:solidFill>
                  </a:rPr>
                  <a:t> a function of the desired accuracy parameter </a:t>
                </a:r>
                <a14:m>
                  <m:oMath xmlns:m="http://schemas.openxmlformats.org/officeDocument/2006/math">
                    <m:r>
                      <a:rPr lang="en-US" b="0" i="1" smtClean="0">
                        <a:solidFill>
                          <a:srgbClr val="C00000"/>
                        </a:solidFill>
                        <a:latin typeface="Cambria Math" panose="02040503050406030204" pitchFamily="18" charset="0"/>
                      </a:rPr>
                      <m:t>𝛼</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213411"/>
              </a:xfrm>
              <a:blipFill>
                <a:blip r:embed="rId3"/>
                <a:stretch>
                  <a:fillRect l="-1071" t="-7000" r="-13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55454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[1,2): 1</a:t>
                </a: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[2,4): </a:t>
                </a:r>
                <a:r>
                  <a:rPr lang="en-US" sz="3200" dirty="0">
                    <a:solidFill>
                      <a:srgbClr val="C00000"/>
                    </a:solidFill>
                  </a:rPr>
                  <a:t>3</a:t>
                </a:r>
                <a:endParaRPr lang="en-US" sz="3200" b="0" dirty="0">
                  <a:solidFill>
                    <a:srgbClr val="C00000"/>
                  </a:solidFill>
                </a:endParaRPr>
              </a:p>
              <a:p>
                <a:pPr algn="ctr"/>
                <a14:m>
                  <m:oMath xmlns:m="http://schemas.openxmlformats.org/officeDocument/2006/math">
                    <m:r>
                      <a:rPr lang="en-US" sz="3200" b="0" i="1" smtClean="0">
                        <a:solidFill>
                          <a:srgbClr val="C00000"/>
                        </a:solidFill>
                        <a:latin typeface="Cambria Math" panose="02040503050406030204" pitchFamily="18" charset="0"/>
                      </a:rPr>
                      <m:t>#</m:t>
                    </m:r>
                  </m:oMath>
                </a14:m>
                <a:r>
                  <a:rPr lang="en-US" sz="3200" b="0" dirty="0">
                    <a:solidFill>
                      <a:srgbClr val="C00000"/>
                    </a:solidFill>
                  </a:rPr>
                  <a:t>coordinates in [</a:t>
                </a:r>
                <a:r>
                  <a:rPr lang="en-US" sz="3200" dirty="0">
                    <a:solidFill>
                      <a:srgbClr val="C00000"/>
                    </a:solidFill>
                  </a:rPr>
                  <a:t>4</a:t>
                </a:r>
                <a:r>
                  <a:rPr lang="en-US" sz="3200" b="0" dirty="0">
                    <a:solidFill>
                      <a:srgbClr val="C00000"/>
                    </a:solidFill>
                  </a:rPr>
                  <a:t>,8): 2</a:t>
                </a:r>
              </a:p>
              <a:p>
                <a:pPr algn="ctr"/>
                <a:endParaRPr lang="en-US" sz="320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5545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9D2CDE-CB98-AEAD-A263-F17E16C686A2}"/>
                  </a:ext>
                </a:extLst>
              </p:cNvPr>
              <p:cNvSpPr txBox="1"/>
              <p:nvPr/>
            </p:nvSpPr>
            <p:spPr>
              <a:xfrm>
                <a:off x="1701554" y="4354402"/>
                <a:ext cx="174307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𝜉</m:t>
                      </m:r>
                      <m:r>
                        <a:rPr lang="en-US" sz="3200" b="0" i="1" smtClean="0">
                          <a:solidFill>
                            <a:srgbClr val="C00000"/>
                          </a:solidFill>
                          <a:latin typeface="Cambria Math" panose="02040503050406030204" pitchFamily="18" charset="0"/>
                        </a:rPr>
                        <m:t>=2</m:t>
                      </m:r>
                    </m:oMath>
                  </m:oMathPara>
                </a14:m>
                <a:endParaRPr lang="en-US" sz="2800" dirty="0"/>
              </a:p>
            </p:txBody>
          </p:sp>
        </mc:Choice>
        <mc:Fallback xmlns="">
          <p:sp>
            <p:nvSpPr>
              <p:cNvPr id="7" name="TextBox 6">
                <a:extLst>
                  <a:ext uri="{FF2B5EF4-FFF2-40B4-BE49-F238E27FC236}">
                    <a16:creationId xmlns:a16="http://schemas.microsoft.com/office/drawing/2014/main" id="{5B9D2CDE-CB98-AEAD-A263-F17E16C686A2}"/>
                  </a:ext>
                </a:extLst>
              </p:cNvPr>
              <p:cNvSpPr txBox="1">
                <a:spLocks noRot="1" noChangeAspect="1" noMove="1" noResize="1" noEditPoints="1" noAdjustHandles="1" noChangeArrowheads="1" noChangeShapeType="1" noTextEdit="1"/>
              </p:cNvSpPr>
              <p:nvPr/>
            </p:nvSpPr>
            <p:spPr>
              <a:xfrm>
                <a:off x="1701554" y="4354402"/>
                <a:ext cx="1743075"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739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Level Sets and Contribution</a:t>
            </a:r>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803903" cy="2553584"/>
              </a:xfrm>
            </p:spPr>
            <p:txBody>
              <a:bodyPr>
                <a:normAutofit/>
              </a:bodyPr>
              <a:lstStyle/>
              <a:p>
                <a:pPr>
                  <a:buFont typeface="Wingdings" panose="05000000000000000000" pitchFamily="2" charset="2"/>
                  <a:buChar char="v"/>
                </a:pPr>
                <a:r>
                  <a:rPr lang="en-US" dirty="0"/>
                  <a:t> Level set </a:t>
                </a:r>
                <a14:m>
                  <m:oMath xmlns:m="http://schemas.openxmlformats.org/officeDocument/2006/math">
                    <m:r>
                      <a:rPr lang="en-US" i="1">
                        <a:solidFill>
                          <a:srgbClr val="C00000"/>
                        </a:solidFill>
                        <a:latin typeface="Cambria Math" panose="02040503050406030204" pitchFamily="18" charset="0"/>
                      </a:rPr>
                      <m:t>𝑖</m:t>
                    </m:r>
                    <m:r>
                      <a:rPr lang="en-US" i="1">
                        <a:solidFill>
                          <a:srgbClr val="C00000"/>
                        </a:solidFill>
                        <a:latin typeface="Cambria Math" panose="02040503050406030204" pitchFamily="18" charset="0"/>
                      </a:rPr>
                      <m:t> </m:t>
                    </m:r>
                  </m:oMath>
                </a14:m>
                <a:r>
                  <a:rPr lang="en-US" dirty="0"/>
                  <a:t>is the set of coordinates with magnitude in range </a:t>
                </a:r>
                <a14:m>
                  <m:oMath xmlns:m="http://schemas.openxmlformats.org/officeDocument/2006/math">
                    <m:d>
                      <m:dPr>
                        <m:begChr m:val="["/>
                        <m:ctrlPr>
                          <a:rPr lang="en-US" sz="2800" b="0" i="1" smtClean="0">
                            <a:solidFill>
                              <a:srgbClr val="C00000"/>
                            </a:solidFill>
                            <a:latin typeface="Cambria Math" panose="02040503050406030204" pitchFamily="18" charset="0"/>
                          </a:rPr>
                        </m:ctrlPr>
                      </m:dPr>
                      <m:e>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sup>
                        </m:sSup>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𝜉</m:t>
                            </m:r>
                          </m:e>
                          <m:sup>
                            <m:r>
                              <a:rPr lang="en-US" sz="2800" b="0" i="1" smtClean="0">
                                <a:solidFill>
                                  <a:srgbClr val="C00000"/>
                                </a:solidFill>
                                <a:latin typeface="Cambria Math" panose="02040503050406030204" pitchFamily="18" charset="0"/>
                              </a:rPr>
                              <m:t>𝑖</m:t>
                            </m:r>
                            <m:r>
                              <a:rPr lang="en-US" sz="2800" b="0" i="1" smtClean="0">
                                <a:solidFill>
                                  <a:srgbClr val="C00000"/>
                                </a:solidFill>
                                <a:latin typeface="Cambria Math" panose="02040503050406030204" pitchFamily="18" charset="0"/>
                              </a:rPr>
                              <m:t>+1</m:t>
                            </m:r>
                          </m:sup>
                        </m:sSup>
                      </m:e>
                    </m:d>
                  </m:oMath>
                </a14:m>
                <a:endParaRPr lang="en-US" sz="2800" b="0" dirty="0">
                  <a:solidFill>
                    <a:srgbClr val="C00000"/>
                  </a:solidFill>
                </a:endParaRPr>
              </a:p>
              <a:p>
                <a:pPr>
                  <a:buFont typeface="Wingdings" panose="05000000000000000000" pitchFamily="2" charset="2"/>
                  <a:buChar char="v"/>
                </a:pPr>
                <a:r>
                  <a:rPr lang="en-US" dirty="0"/>
                  <a:t> The </a:t>
                </a:r>
                <a:r>
                  <a:rPr lang="en-US" i="1" dirty="0">
                    <a:solidFill>
                      <a:srgbClr val="00B050"/>
                    </a:solidFill>
                  </a:rPr>
                  <a:t>contribution</a:t>
                </a:r>
                <a:r>
                  <a:rPr lang="en-US" dirty="0"/>
                  <a:t> of the level set is the “amount” the level set contributes to the norm of the entire frequency vector</a:t>
                </a:r>
                <a:endParaRPr lang="en-US" sz="2800" b="0" dirty="0">
                  <a:solidFill>
                    <a:srgbClr val="C00000"/>
                  </a:solidFill>
                </a:endParaRPr>
              </a:p>
            </p:txBody>
          </p:sp>
        </mc:Choice>
        <mc:Fallback>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803903" cy="2553584"/>
              </a:xfrm>
              <a:blipFill>
                <a:blip r:embed="rId3"/>
                <a:stretch>
                  <a:fillRect l="-1016" t="-2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2FD8736-F162-41C2-9CE0-9BF3ADDC3736}"/>
                  </a:ext>
                </a:extLst>
              </p:cNvPr>
              <p:cNvSpPr/>
              <p:nvPr/>
            </p:nvSpPr>
            <p:spPr>
              <a:xfrm>
                <a:off x="3084544" y="3818966"/>
                <a:ext cx="6253315"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m:t>
                          </m:r>
                          <m:r>
                            <a:rPr lang="en-US" sz="3200" b="0" i="1" smtClean="0">
                              <a:solidFill>
                                <a:srgbClr val="00B050"/>
                              </a:solidFill>
                              <a:latin typeface="Cambria Math" panose="02040503050406030204" pitchFamily="18" charset="0"/>
                            </a:rPr>
                            <m:t>1,</m:t>
                          </m:r>
                          <m:r>
                            <a:rPr lang="en-US" sz="3200" b="0" i="1" smtClean="0">
                              <a:solidFill>
                                <a:srgbClr val="FFC000"/>
                              </a:solidFill>
                              <a:latin typeface="Cambria Math" panose="02040503050406030204" pitchFamily="18" charset="0"/>
                            </a:rPr>
                            <m:t>2,2,3,</m:t>
                          </m:r>
                          <m:r>
                            <a:rPr lang="en-US" sz="3200" b="0" i="1" smtClean="0">
                              <a:solidFill>
                                <a:srgbClr val="7030A0"/>
                              </a:solidFill>
                              <a:latin typeface="Cambria Math" panose="02040503050406030204" pitchFamily="18" charset="0"/>
                            </a:rPr>
                            <m:t>4,5</m:t>
                          </m:r>
                        </m:e>
                      </m:d>
                    </m:oMath>
                  </m:oMathPara>
                </a14:m>
                <a:endParaRPr lang="en-US" sz="3200" b="0" dirty="0">
                  <a:solidFill>
                    <a:srgbClr val="C00000"/>
                  </a:solidFill>
                </a:endParaRPr>
              </a:p>
            </p:txBody>
          </p:sp>
        </mc:Choice>
        <mc:Fallback>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084544" y="3818966"/>
                <a:ext cx="6253315" cy="58477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1FEE61-9CA1-1F9E-3996-4AC6A61692DE}"/>
              </a:ext>
            </a:extLst>
          </p:cNvPr>
          <p:cNvSpPr txBox="1"/>
          <p:nvPr/>
        </p:nvSpPr>
        <p:spPr>
          <a:xfrm>
            <a:off x="1129738" y="4850017"/>
            <a:ext cx="2366681" cy="584775"/>
          </a:xfrm>
          <a:prstGeom prst="rect">
            <a:avLst/>
          </a:prstGeom>
          <a:noFill/>
        </p:spPr>
        <p:txBody>
          <a:bodyPr wrap="square">
            <a:spAutoFit/>
          </a:bodyPr>
          <a:lstStyle/>
          <a:p>
            <a:r>
              <a:rPr lang="en-US" sz="3200" dirty="0">
                <a:solidFill>
                  <a:srgbClr val="00B050"/>
                </a:solidFill>
              </a:rPr>
              <a:t>Level set 0</a:t>
            </a:r>
          </a:p>
        </p:txBody>
      </p:sp>
      <p:sp>
        <p:nvSpPr>
          <p:cNvPr id="8" name="TextBox 7">
            <a:extLst>
              <a:ext uri="{FF2B5EF4-FFF2-40B4-BE49-F238E27FC236}">
                <a16:creationId xmlns:a16="http://schemas.microsoft.com/office/drawing/2014/main" id="{04BD91E3-E750-65E2-C83C-642FFFED15D9}"/>
              </a:ext>
            </a:extLst>
          </p:cNvPr>
          <p:cNvSpPr txBox="1"/>
          <p:nvPr/>
        </p:nvSpPr>
        <p:spPr>
          <a:xfrm>
            <a:off x="4939738" y="5818205"/>
            <a:ext cx="2366681" cy="584775"/>
          </a:xfrm>
          <a:prstGeom prst="rect">
            <a:avLst/>
          </a:prstGeom>
          <a:noFill/>
        </p:spPr>
        <p:txBody>
          <a:bodyPr wrap="square">
            <a:spAutoFit/>
          </a:bodyPr>
          <a:lstStyle/>
          <a:p>
            <a:r>
              <a:rPr lang="en-US" sz="3200" dirty="0">
                <a:solidFill>
                  <a:srgbClr val="FFC000"/>
                </a:solidFill>
              </a:rPr>
              <a:t>Level set 1</a:t>
            </a:r>
          </a:p>
        </p:txBody>
      </p:sp>
      <p:sp>
        <p:nvSpPr>
          <p:cNvPr id="9" name="TextBox 8">
            <a:extLst>
              <a:ext uri="{FF2B5EF4-FFF2-40B4-BE49-F238E27FC236}">
                <a16:creationId xmlns:a16="http://schemas.microsoft.com/office/drawing/2014/main" id="{1EA77F04-D956-91E8-AD97-8218AF9BD8FD}"/>
              </a:ext>
            </a:extLst>
          </p:cNvPr>
          <p:cNvSpPr txBox="1"/>
          <p:nvPr/>
        </p:nvSpPr>
        <p:spPr>
          <a:xfrm>
            <a:off x="8615267" y="4850016"/>
            <a:ext cx="2366681" cy="584775"/>
          </a:xfrm>
          <a:prstGeom prst="rect">
            <a:avLst/>
          </a:prstGeom>
          <a:noFill/>
        </p:spPr>
        <p:txBody>
          <a:bodyPr wrap="square">
            <a:spAutoFit/>
          </a:bodyPr>
          <a:lstStyle/>
          <a:p>
            <a:r>
              <a:rPr lang="en-US" sz="3200" dirty="0">
                <a:solidFill>
                  <a:srgbClr val="7030A0"/>
                </a:solidFill>
              </a:rPr>
              <a:t>Level set 2</a:t>
            </a:r>
          </a:p>
        </p:txBody>
      </p:sp>
      <p:sp>
        <p:nvSpPr>
          <p:cNvPr id="3" name="Left Brace 2">
            <a:extLst>
              <a:ext uri="{FF2B5EF4-FFF2-40B4-BE49-F238E27FC236}">
                <a16:creationId xmlns:a16="http://schemas.microsoft.com/office/drawing/2014/main" id="{0C57796F-3750-DF10-0E38-C35A4303E3CC}"/>
              </a:ext>
            </a:extLst>
          </p:cNvPr>
          <p:cNvSpPr/>
          <p:nvPr/>
        </p:nvSpPr>
        <p:spPr>
          <a:xfrm rot="16200000">
            <a:off x="6007748" y="4297319"/>
            <a:ext cx="247667" cy="41145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1CC5237-E84D-3226-6261-71BBFE1451B6}"/>
              </a:ext>
            </a:extLst>
          </p:cNvPr>
          <p:cNvSpPr/>
          <p:nvPr/>
        </p:nvSpPr>
        <p:spPr>
          <a:xfrm rot="16200000">
            <a:off x="6638673" y="4116270"/>
            <a:ext cx="247667" cy="773547"/>
          </a:xfrm>
          <a:prstGeom prst="leftBrace">
            <a:avLst>
              <a:gd name="adj1" fmla="val 0"/>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179B861-483F-1DF8-7C23-3910A75BF0A7}"/>
              </a:ext>
            </a:extLst>
          </p:cNvPr>
          <p:cNvSpPr/>
          <p:nvPr/>
        </p:nvSpPr>
        <p:spPr>
          <a:xfrm rot="16200000">
            <a:off x="7376493" y="4252902"/>
            <a:ext cx="247667" cy="502449"/>
          </a:xfrm>
          <a:prstGeom prst="leftBrace">
            <a:avLst>
              <a:gd name="adj1" fmla="val 0"/>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7F8E40A-F753-3CEF-8CC7-132E7DA0A3DA}"/>
              </a:ext>
            </a:extLst>
          </p:cNvPr>
          <p:cNvCxnSpPr>
            <a:stCxn id="7" idx="0"/>
            <a:endCxn id="3" idx="1"/>
          </p:cNvCxnSpPr>
          <p:nvPr/>
        </p:nvCxnSpPr>
        <p:spPr>
          <a:xfrm flipV="1">
            <a:off x="2313079" y="4626878"/>
            <a:ext cx="3818503" cy="22313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776C8B-C31F-D203-53EB-28E574276E26}"/>
              </a:ext>
            </a:extLst>
          </p:cNvPr>
          <p:cNvCxnSpPr>
            <a:cxnSpLocks/>
            <a:stCxn id="8" idx="0"/>
          </p:cNvCxnSpPr>
          <p:nvPr/>
        </p:nvCxnSpPr>
        <p:spPr>
          <a:xfrm flipV="1">
            <a:off x="6123079" y="4626877"/>
            <a:ext cx="639427" cy="11913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459C608-BD0E-7C07-6522-92B79713AB84}"/>
              </a:ext>
            </a:extLst>
          </p:cNvPr>
          <p:cNvCxnSpPr>
            <a:cxnSpLocks/>
            <a:stCxn id="9" idx="0"/>
            <a:endCxn id="11" idx="1"/>
          </p:cNvCxnSpPr>
          <p:nvPr/>
        </p:nvCxnSpPr>
        <p:spPr>
          <a:xfrm flipH="1" flipV="1">
            <a:off x="7500327" y="4627960"/>
            <a:ext cx="2298281" cy="2220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46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431741"/>
              </a:xfrm>
            </p:spPr>
            <p:txBody>
              <a:bodyPr>
                <a:normAutofit/>
              </a:bodyPr>
              <a:lstStyle/>
              <a:p>
                <a:pPr>
                  <a:buFont typeface="Wingdings" panose="05000000000000000000" pitchFamily="2" charset="2"/>
                  <a:buChar char="v"/>
                </a:pPr>
                <a:r>
                  <a:rPr lang="en-US" dirty="0"/>
                  <a:t> A level set is </a:t>
                </a:r>
                <a:r>
                  <a:rPr lang="en-US" i="1" dirty="0">
                    <a:solidFill>
                      <a:srgbClr val="00B050"/>
                    </a:solidFill>
                  </a:rPr>
                  <a:t>important</a:t>
                </a:r>
                <a:r>
                  <a:rPr lang="en-US" dirty="0"/>
                  <a:t> if its contribution is an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𝛼</m:t>
                        </m:r>
                      </m:num>
                      <m:den>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e>
                        </m:func>
                      </m:den>
                    </m:f>
                    <m:r>
                      <a:rPr lang="en-US" sz="2800" b="0" i="1" smtClean="0">
                        <a:solidFill>
                          <a:srgbClr val="C00000"/>
                        </a:solidFill>
                        <a:latin typeface="Cambria Math" panose="02040503050406030204" pitchFamily="18" charset="0"/>
                      </a:rPr>
                      <m:t> </m:t>
                    </m:r>
                  </m:oMath>
                </a14:m>
                <a:r>
                  <a:rPr lang="en-US" dirty="0"/>
                  <a:t>fraction of the norm of the entire frequency vector</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r>
                  <a:rPr lang="en-US" dirty="0">
                    <a:solidFill>
                      <a:schemeClr val="tx1"/>
                    </a:solidFill>
                  </a:rPr>
                  <a:t> It suffices to estimate the contribution of the important level sets within </a:t>
                </a:r>
                <a14:m>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𝛼</m:t>
                            </m:r>
                          </m:num>
                          <m:den>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𝑚</m:t>
                                </m:r>
                                <m:r>
                                  <a:rPr lang="en-US" i="1">
                                    <a:solidFill>
                                      <a:srgbClr val="C00000"/>
                                    </a:solidFill>
                                    <a:latin typeface="Cambria Math" panose="02040503050406030204" pitchFamily="18" charset="0"/>
                                  </a:rPr>
                                  <m:t>)</m:t>
                                </m:r>
                              </m:e>
                            </m:func>
                          </m:den>
                        </m:f>
                      </m:e>
                    </m:d>
                  </m:oMath>
                </a14:m>
                <a:r>
                  <a:rPr lang="en-US" dirty="0">
                    <a:solidFill>
                      <a:schemeClr val="tx1"/>
                    </a:solidFill>
                  </a:rPr>
                  <a:t>-approximation </a:t>
                </a:r>
                <a:r>
                  <a:rPr lang="en-US" dirty="0">
                    <a:solidFill>
                      <a:srgbClr val="0070C0"/>
                    </a:solidFill>
                  </a:rPr>
                  <a:t>[BlasiokBravermanChestnutKrauthgamerYang17]</a:t>
                </a:r>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431741"/>
              </a:xfrm>
              <a:blipFill>
                <a:blip r:embed="rId3"/>
                <a:stretch>
                  <a:fillRect l="-1071" t="-1100"/>
                </a:stretch>
              </a:blipFill>
            </p:spPr>
            <p:txBody>
              <a:bodyPr/>
              <a:lstStyle/>
              <a:p>
                <a:r>
                  <a:rPr lang="en-US">
                    <a:noFill/>
                  </a:rPr>
                  <a:t> </a:t>
                </a:r>
              </a:p>
            </p:txBody>
          </p:sp>
        </mc:Fallback>
      </mc:AlternateContent>
    </p:spTree>
    <p:extLst>
      <p:ext uri="{BB962C8B-B14F-4D97-AF65-F5344CB8AC3E}">
        <p14:creationId xmlns:p14="http://schemas.microsoft.com/office/powerpoint/2010/main" val="168995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548281"/>
          </a:xfrm>
        </p:spPr>
        <p:txBody>
          <a:bodyPr>
            <a:normAutofit/>
          </a:bodyPr>
          <a:lstStyle/>
          <a:p>
            <a:pPr>
              <a:buFont typeface="Wingdings" panose="05000000000000000000" pitchFamily="2" charset="2"/>
              <a:buChar char="v"/>
            </a:pPr>
            <a:r>
              <a:rPr lang="en-US" dirty="0"/>
              <a:t> </a:t>
            </a:r>
            <a:r>
              <a:rPr lang="en-US" dirty="0">
                <a:solidFill>
                  <a:srgbClr val="00B050"/>
                </a:solidFill>
              </a:rPr>
              <a:t>Intuition:</a:t>
            </a:r>
            <a:r>
              <a:rPr lang="en-US" dirty="0"/>
              <a:t> Important level sets must either have large magnitude coordinates or a large number of coordinates</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How to privately release important level sets?</a:t>
            </a:r>
            <a:endParaRPr lang="en-US" dirty="0">
              <a:solidFill>
                <a:schemeClr val="tx1"/>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4369C3-91B0-93CF-8FFE-8945C1A7D6E0}"/>
                  </a:ext>
                </a:extLst>
              </p:cNvPr>
              <p:cNvSpPr/>
              <p:nvPr/>
            </p:nvSpPr>
            <p:spPr>
              <a:xfrm>
                <a:off x="2969342" y="3021107"/>
                <a:ext cx="6253315" cy="206210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1,1,1,…,1,1,</m:t>
                          </m:r>
                          <m:r>
                            <a:rPr lang="en-US" sz="3200" b="0" i="1" smtClean="0">
                              <a:solidFill>
                                <a:srgbClr val="FFC000"/>
                              </a:solidFill>
                              <a:latin typeface="Cambria Math" panose="02040503050406030204" pitchFamily="18" charset="0"/>
                            </a:rPr>
                            <m:t>10000</m:t>
                          </m:r>
                        </m:e>
                      </m:d>
                    </m:oMath>
                  </m:oMathPara>
                </a14:m>
                <a:endParaRPr lang="en-US" sz="3200" b="0" dirty="0">
                  <a:solidFill>
                    <a:srgbClr val="C00000"/>
                  </a:solidFill>
                </a:endParaRPr>
              </a:p>
              <a:p>
                <a:pPr algn="ctr"/>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,1,1,…,1,1,</m:t>
                          </m:r>
                          <m:r>
                            <a:rPr lang="en-US" sz="3200" b="0" i="1" smtClean="0">
                              <a:solidFill>
                                <a:srgbClr val="C00000"/>
                              </a:solidFill>
                              <a:latin typeface="Cambria Math" panose="02040503050406030204" pitchFamily="18" charset="0"/>
                            </a:rPr>
                            <m:t>0</m:t>
                          </m:r>
                        </m:e>
                      </m:d>
                    </m:oMath>
                  </m:oMathPara>
                </a14:m>
                <a:endParaRPr lang="en-US" sz="3200" b="0" dirty="0">
                  <a:solidFill>
                    <a:srgbClr val="7030A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0,0,0,…,0,0,</m:t>
                          </m:r>
                          <m:r>
                            <a:rPr lang="en-US" sz="3200" b="0" i="1" smtClean="0">
                              <a:solidFill>
                                <a:srgbClr val="FFC000"/>
                              </a:solidFill>
                              <a:latin typeface="Cambria Math" panose="02040503050406030204" pitchFamily="18" charset="0"/>
                            </a:rPr>
                            <m:t>10000</m:t>
                          </m:r>
                        </m:e>
                      </m:d>
                    </m:oMath>
                  </m:oMathPara>
                </a14:m>
                <a:endParaRPr lang="en-US" sz="3200" b="0" dirty="0">
                  <a:solidFill>
                    <a:srgbClr val="7030A0"/>
                  </a:solidFill>
                </a:endParaRPr>
              </a:p>
            </p:txBody>
          </p:sp>
        </mc:Choice>
        <mc:Fallback xmlns="">
          <p:sp>
            <p:nvSpPr>
              <p:cNvPr id="4" name="Rectangle 3">
                <a:extLst>
                  <a:ext uri="{FF2B5EF4-FFF2-40B4-BE49-F238E27FC236}">
                    <a16:creationId xmlns:a16="http://schemas.microsoft.com/office/drawing/2014/main" id="{0A4369C3-91B0-93CF-8FFE-8945C1A7D6E0}"/>
                  </a:ext>
                </a:extLst>
              </p:cNvPr>
              <p:cNvSpPr>
                <a:spLocks noRot="1" noChangeAspect="1" noMove="1" noResize="1" noEditPoints="1" noAdjustHandles="1" noChangeArrowheads="1" noChangeShapeType="1" noTextEdit="1"/>
              </p:cNvSpPr>
              <p:nvPr/>
            </p:nvSpPr>
            <p:spPr>
              <a:xfrm>
                <a:off x="2969342" y="3021107"/>
                <a:ext cx="6253315" cy="206210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1058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213411"/>
          </a:xfrm>
        </p:spPr>
        <p:txBody>
          <a:bodyPr>
            <a:normAutofit/>
          </a:bodyPr>
          <a:lstStyle/>
          <a:p>
            <a:pPr>
              <a:buFont typeface="Wingdings" panose="05000000000000000000" pitchFamily="2" charset="2"/>
              <a:buChar char="v"/>
            </a:pPr>
            <a:r>
              <a:rPr lang="en-US" dirty="0"/>
              <a:t> A norm is symmetric if it is invariant under permutations and sign flips on an input frequency vector</a:t>
            </a:r>
            <a:endParaRPr lang="en-US"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25545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1,3,2,0,0,5,2,4</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0,0,1,2,2,3,4,5</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𝑐</m:t>
                          </m:r>
                        </m:e>
                      </m:d>
                    </m:oMath>
                  </m:oMathPara>
                </a14:m>
                <a:endParaRPr lang="en-US" sz="3200" b="0" dirty="0">
                  <a:solidFill>
                    <a:srgbClr val="C00000"/>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𝑏</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𝐿</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m:t>
                      </m:r>
                    </m:oMath>
                  </m:oMathPara>
                </a14:m>
                <a:endParaRPr lang="en-US" sz="3200" b="0" dirty="0">
                  <a:solidFill>
                    <a:srgbClr val="C00000"/>
                  </a:solidFill>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25545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231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a:xfrm>
            <a:off x="847165" y="365125"/>
            <a:ext cx="10515600" cy="1325563"/>
          </a:xfrm>
        </p:spPr>
        <p:txBody>
          <a:bodyPr/>
          <a:lstStyle/>
          <a:p>
            <a:r>
              <a:rPr lang="en-US" dirty="0">
                <a:solidFill>
                  <a:srgbClr val="C00000"/>
                </a:solidFill>
              </a:rPr>
              <a:t>Important Level Sets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548281"/>
              </a:xfrm>
            </p:spPr>
            <p:txBody>
              <a:bodyPr>
                <a:normAutofit/>
              </a:bodyPr>
              <a:lstStyle/>
              <a:p>
                <a:pPr>
                  <a:buFont typeface="Wingdings" panose="05000000000000000000" pitchFamily="2" charset="2"/>
                  <a:buChar char="v"/>
                </a:pPr>
                <a:r>
                  <a:rPr lang="en-US" dirty="0"/>
                  <a:t> </a:t>
                </a:r>
                <a:r>
                  <a:rPr lang="en-US" dirty="0">
                    <a:solidFill>
                      <a:srgbClr val="00B050"/>
                    </a:solidFill>
                  </a:rPr>
                  <a:t>Definition: </a:t>
                </a:r>
                <a:r>
                  <a:rPr lang="en-US" dirty="0"/>
                  <a:t>Define thresholds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𝑇</m:t>
                        </m:r>
                      </m:e>
                      <m:sub>
                        <m:r>
                          <a:rPr lang="en-US" sz="2800"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2</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r>
                      <a:rPr lang="en-US" i="1">
                        <a:solidFill>
                          <a:srgbClr val="C00000"/>
                        </a:solidFill>
                        <a:latin typeface="Cambria Math" panose="02040503050406030204" pitchFamily="18" charset="0"/>
                      </a:rPr>
                      <m:t> </m:t>
                    </m:r>
                  </m:oMath>
                </a14:m>
                <a:r>
                  <a:rPr lang="en-US" dirty="0"/>
                  <a:t>is “high” if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𝜉</m:t>
                        </m:r>
                      </m:e>
                      <m:sup>
                        <m:r>
                          <a:rPr lang="en-US" b="0" i="1" smtClean="0">
                            <a:solidFill>
                              <a:srgbClr val="C00000"/>
                            </a:solidFill>
                            <a:latin typeface="Cambria Math" panose="02040503050406030204" pitchFamily="18" charset="0"/>
                          </a:rPr>
                          <m:t>𝑖</m:t>
                        </m:r>
                      </m:sup>
                    </m:s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1</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t> is “medium” if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𝜉</m:t>
                        </m:r>
                      </m:e>
                      <m:sup>
                        <m:r>
                          <a:rPr lang="en-US" i="1">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p>
                    </m:sSup>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 </m:t>
                    </m:r>
                  </m:oMath>
                </a14:m>
                <a:r>
                  <a:rPr lang="en-US" dirty="0"/>
                  <a:t>and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𝜉</m:t>
                        </m:r>
                      </m:e>
                      <m:sup>
                        <m:r>
                          <a:rPr lang="en-US" b="0" i="1" smtClean="0">
                            <a:solidFill>
                              <a:srgbClr val="C00000"/>
                            </a:solidFill>
                            <a:latin typeface="Cambria Math" panose="02040503050406030204" pitchFamily="18" charset="0"/>
                          </a:rPr>
                          <m:t>𝑖</m:t>
                        </m:r>
                      </m:sup>
                    </m:s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𝑇</m:t>
                        </m:r>
                      </m:e>
                      <m:sub>
                        <m:r>
                          <a:rPr lang="en-US" b="0" i="1" smtClean="0">
                            <a:solidFill>
                              <a:srgbClr val="C00000"/>
                            </a:solidFill>
                            <a:latin typeface="Cambria Math" panose="02040503050406030204" pitchFamily="18" charset="0"/>
                          </a:rPr>
                          <m:t>2</m:t>
                        </m:r>
                      </m:sub>
                    </m:sSub>
                  </m:oMath>
                </a14:m>
                <a:r>
                  <a:rPr lang="en-US" dirty="0"/>
                  <a:t>. A level set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t> is “low” if </a:t>
                </a:r>
                <a14:m>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𝜉</m:t>
                        </m:r>
                      </m:e>
                      <m:sup>
                        <m:r>
                          <a:rPr lang="en-US" i="1">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p>
                    </m:sSup>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𝑇</m:t>
                        </m:r>
                      </m:e>
                      <m:sub>
                        <m:r>
                          <a:rPr lang="en-US" i="1">
                            <a:solidFill>
                              <a:srgbClr val="C00000"/>
                            </a:solidFill>
                            <a:latin typeface="Cambria Math" panose="02040503050406030204" pitchFamily="18" charset="0"/>
                          </a:rPr>
                          <m:t>2</m:t>
                        </m:r>
                      </m:sub>
                    </m:sSub>
                  </m:oMath>
                </a14:m>
                <a:endParaRPr lang="en-US" dirty="0">
                  <a:solidFill>
                    <a:srgbClr val="C00000"/>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a:t>
                </a:r>
                <a:r>
                  <a:rPr lang="en-US" dirty="0">
                    <a:solidFill>
                      <a:srgbClr val="00B050"/>
                    </a:solidFill>
                  </a:rPr>
                  <a:t>Intuition:</a:t>
                </a:r>
                <a:r>
                  <a:rPr lang="en-US" dirty="0"/>
                  <a:t> Important </a:t>
                </a:r>
                <a:r>
                  <a:rPr lang="en-US" dirty="0">
                    <a:solidFill>
                      <a:srgbClr val="FF0000"/>
                    </a:solidFill>
                  </a:rPr>
                  <a:t>high</a:t>
                </a:r>
                <a:r>
                  <a:rPr lang="en-US" dirty="0"/>
                  <a:t> level sets have </a:t>
                </a:r>
                <a:r>
                  <a:rPr lang="en-US" dirty="0">
                    <a:solidFill>
                      <a:srgbClr val="FF0000"/>
                    </a:solidFill>
                  </a:rPr>
                  <a:t>large coordinates</a:t>
                </a:r>
                <a:r>
                  <a:rPr lang="en-US" dirty="0"/>
                  <a:t>, important </a:t>
                </a:r>
                <a:r>
                  <a:rPr lang="en-US" dirty="0">
                    <a:solidFill>
                      <a:srgbClr val="00B0F0"/>
                    </a:solidFill>
                  </a:rPr>
                  <a:t>low</a:t>
                </a:r>
                <a:r>
                  <a:rPr lang="en-US" dirty="0"/>
                  <a:t> level sets have a </a:t>
                </a:r>
                <a:r>
                  <a:rPr lang="en-US" dirty="0">
                    <a:solidFill>
                      <a:srgbClr val="00B0F0"/>
                    </a:solidFill>
                  </a:rPr>
                  <a:t>large number of coordinates</a:t>
                </a:r>
                <a:r>
                  <a:rPr lang="en-US" dirty="0"/>
                  <a:t>, important </a:t>
                </a:r>
                <a:r>
                  <a:rPr lang="en-US" dirty="0">
                    <a:solidFill>
                      <a:srgbClr val="FFC000"/>
                    </a:solidFill>
                  </a:rPr>
                  <a:t>medium</a:t>
                </a:r>
                <a:r>
                  <a:rPr lang="en-US" dirty="0"/>
                  <a:t> level sets have a </a:t>
                </a:r>
                <a:r>
                  <a:rPr lang="en-US" dirty="0">
                    <a:solidFill>
                      <a:srgbClr val="FFC000"/>
                    </a:solidFill>
                  </a:rPr>
                  <a:t>combination of the two</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548281"/>
              </a:xfrm>
              <a:blipFill>
                <a:blip r:embed="rId3"/>
                <a:stretch>
                  <a:fillRect l="-1071" t="-2142"/>
                </a:stretch>
              </a:blipFill>
            </p:spPr>
            <p:txBody>
              <a:bodyPr/>
              <a:lstStyle/>
              <a:p>
                <a:r>
                  <a:rPr lang="en-US">
                    <a:noFill/>
                  </a:rPr>
                  <a:t> </a:t>
                </a:r>
              </a:p>
            </p:txBody>
          </p:sp>
        </mc:Fallback>
      </mc:AlternateContent>
    </p:spTree>
    <p:extLst>
      <p:ext uri="{BB962C8B-B14F-4D97-AF65-F5344CB8AC3E}">
        <p14:creationId xmlns:p14="http://schemas.microsoft.com/office/powerpoint/2010/main" val="213839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Font typeface="Wingdings" panose="05000000000000000000" pitchFamily="2" charset="2"/>
                  <a:buChar char="v"/>
                </a:pPr>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a:buFont typeface="Wingdings" panose="05000000000000000000" pitchFamily="2" charset="2"/>
                  <a:buChar char="v"/>
                </a:pPr>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buFont typeface="Wingdings" panose="05000000000000000000" pitchFamily="2" charset="2"/>
                  <a:buChar char="v"/>
                </a:pPr>
                <a:endParaRPr lang="en-US" dirty="0">
                  <a:solidFill>
                    <a:schemeClr val="tx1"/>
                  </a:solidFill>
                </a:endParaRPr>
              </a:p>
              <a:p>
                <a:pPr lvl="1">
                  <a:buFont typeface="Wingdings" panose="05000000000000000000" pitchFamily="2" charset="2"/>
                  <a:buChar char="v"/>
                </a:pPr>
                <a:endParaRPr lang="en-US" dirty="0"/>
              </a:p>
              <a:p>
                <a:pPr marL="457200" lvl="1" indent="0">
                  <a:buNone/>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𝛼</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𝛼</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3876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C00000"/>
                </a:solidFill>
              </a:rPr>
              <a:t>CountSketch</a:t>
            </a:r>
            <a:endParaRPr lang="en-US" dirty="0">
              <a:solidFill>
                <a:srgbClr val="C0000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pPr>
                  <a:buFont typeface="Wingdings" panose="05000000000000000000" pitchFamily="2" charset="2"/>
                  <a:buChar char="v"/>
                </a:pPr>
                <a:r>
                  <a:rPr lang="en-US" dirty="0"/>
                  <a:t> Given a threshold/accuracy parameter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there exists a one-pass streaming algorithm COUNTSKETCH that outputs an estimated frequency for each element, with additive error </a:t>
                </a:r>
                <a14:m>
                  <m:oMath xmlns:m="http://schemas.openxmlformats.org/officeDocument/2006/math">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oMath>
                </a14:m>
                <a:endParaRPr lang="en-US" dirty="0"/>
              </a:p>
              <a:p>
                <a:pPr>
                  <a:buFont typeface="Wingdings" panose="05000000000000000000" pitchFamily="2" charset="2"/>
                  <a:buChar char="v"/>
                </a:pPr>
                <a:r>
                  <a:rPr lang="en-US" dirty="0"/>
                  <a:t> The algorithm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𝛼</m:t>
                                </m:r>
                              </m:e>
                              <m:sup>
                                <m:r>
                                  <a:rPr lang="en-US" b="0" i="1" smtClean="0">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𝑚</m:t>
                            </m:r>
                          </m:e>
                        </m:func>
                      </m:e>
                    </m:d>
                  </m:oMath>
                </a14:m>
                <a:r>
                  <a:rPr lang="en-US" dirty="0"/>
                  <a:t> space</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a:stretch>
              </a:blipFill>
            </p:spPr>
            <p:txBody>
              <a:bodyPr/>
              <a:lstStyle/>
              <a:p>
                <a:r>
                  <a:rPr lang="en-US">
                    <a:noFill/>
                  </a:rPr>
                  <a:t> </a:t>
                </a:r>
              </a:p>
            </p:txBody>
          </p:sp>
        </mc:Fallback>
      </mc:AlternateContent>
    </p:spTree>
    <p:extLst>
      <p:ext uri="{BB962C8B-B14F-4D97-AF65-F5344CB8AC3E}">
        <p14:creationId xmlns:p14="http://schemas.microsoft.com/office/powerpoint/2010/main" val="319250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rgbClr val="C00000"/>
                </a:solidFill>
              </a:rPr>
              <a:t>CountSketch</a:t>
            </a:r>
            <a:endParaRPr lang="en-US" dirty="0">
              <a:solidFill>
                <a:srgbClr val="C00000"/>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2062103"/>
              </a:xfrm>
            </p:spPr>
            <p:txBody>
              <a:bodyPr>
                <a:normAutofit/>
              </a:bodyPr>
              <a:lstStyle/>
              <a:p>
                <a:pPr>
                  <a:buFont typeface="Wingdings" panose="05000000000000000000" pitchFamily="2" charset="2"/>
                  <a:buChar char="v"/>
                </a:pPr>
                <a:r>
                  <a:rPr lang="en-US" dirty="0"/>
                  <a:t> COUNTSKETCH with threshold/accuracy parameter</a:t>
                </a:r>
                <a:r>
                  <a:rPr lang="en-US" dirty="0">
                    <a:solidFill>
                      <a:srgbClr val="C00000"/>
                    </a:solidFill>
                  </a:rPr>
                  <a:t> </a:t>
                </a:r>
                <a14:m>
                  <m:oMath xmlns:m="http://schemas.openxmlformats.org/officeDocument/2006/math">
                    <m:r>
                      <a:rPr lang="en-US" i="1">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m:rPr>
                                <m:sty m:val="p"/>
                              </m:rPr>
                              <a:rPr lang="en-US">
                                <a:solidFill>
                                  <a:srgbClr val="C00000"/>
                                </a:solidFill>
                                <a:latin typeface="Cambria Math" panose="02040503050406030204" pitchFamily="18" charset="0"/>
                              </a:rPr>
                              <m:t>poly</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e>
                            </m:d>
                          </m:num>
                          <m:den>
                            <m:r>
                              <a:rPr lang="en-US" i="1">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poly</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𝑚</m:t>
                                </m:r>
                              </m:e>
                            </m:func>
                          </m:den>
                        </m:f>
                      </m:e>
                    </m:d>
                  </m:oMath>
                </a14:m>
                <a:r>
                  <a:rPr lang="en-US" dirty="0"/>
                  <a:t> will find the important high level sets because their magnitude is so large, but it will miss the others</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2062103"/>
              </a:xfrm>
              <a:blipFill>
                <a:blip r:embed="rId3"/>
                <a:stretch>
                  <a:fillRect l="-1071" r="-1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2969342" y="3887728"/>
                <a:ext cx="6253315" cy="206210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1,1,1,…,1,1,</m:t>
                          </m:r>
                          <m:r>
                            <a:rPr lang="en-US" sz="3200" b="0" i="1" smtClean="0">
                              <a:solidFill>
                                <a:srgbClr val="FFC000"/>
                              </a:solidFill>
                              <a:latin typeface="Cambria Math" panose="02040503050406030204" pitchFamily="18" charset="0"/>
                            </a:rPr>
                            <m:t>10000</m:t>
                          </m:r>
                        </m:e>
                      </m:d>
                    </m:oMath>
                  </m:oMathPara>
                </a14:m>
                <a:endParaRPr lang="en-US" sz="3200" b="0" dirty="0">
                  <a:solidFill>
                    <a:srgbClr val="C00000"/>
                  </a:solidFill>
                </a:endParaRPr>
              </a:p>
              <a:p>
                <a:pPr algn="ctr"/>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,1,1,…,1,1,</m:t>
                          </m:r>
                          <m:r>
                            <a:rPr lang="en-US" sz="3200" b="0" i="1" smtClean="0">
                              <a:solidFill>
                                <a:srgbClr val="C00000"/>
                              </a:solidFill>
                              <a:latin typeface="Cambria Math" panose="02040503050406030204" pitchFamily="18" charset="0"/>
                            </a:rPr>
                            <m:t>0</m:t>
                          </m:r>
                        </m:e>
                      </m:d>
                    </m:oMath>
                  </m:oMathPara>
                </a14:m>
                <a:endParaRPr lang="en-US" sz="3200" b="0" dirty="0">
                  <a:solidFill>
                    <a:srgbClr val="7030A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0,0,0,…,0,0,</m:t>
                          </m:r>
                          <m:r>
                            <a:rPr lang="en-US" sz="3200" b="0" i="1" smtClean="0">
                              <a:solidFill>
                                <a:srgbClr val="FFC000"/>
                              </a:solidFill>
                              <a:latin typeface="Cambria Math" panose="02040503050406030204" pitchFamily="18" charset="0"/>
                            </a:rPr>
                            <m:t>10000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2969342" y="3887728"/>
                <a:ext cx="6253315" cy="206210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752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Subsampling the Universe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667250"/>
              </a:xfrm>
            </p:spPr>
            <p:txBody>
              <a:bodyPr>
                <a:normAutofit/>
              </a:bodyPr>
              <a:lstStyle/>
              <a:p>
                <a:pPr>
                  <a:buClr>
                    <a:schemeClr val="tx1"/>
                  </a:buClr>
                  <a:buFont typeface="Wingdings" panose="05000000000000000000" pitchFamily="2" charset="2"/>
                  <a:buChar char="v"/>
                </a:pPr>
                <a:r>
                  <a:rPr lang="en-US" dirty="0"/>
                  <a:t> Sample coordinates of the universe with probability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2</m:t>
                            </m:r>
                          </m:e>
                          <m:sup>
                            <m:r>
                              <a:rPr lang="en-US" sz="2800" b="0" i="1" smtClean="0">
                                <a:solidFill>
                                  <a:srgbClr val="C00000"/>
                                </a:solidFill>
                                <a:latin typeface="Cambria Math" panose="02040503050406030204" pitchFamily="18" charset="0"/>
                              </a:rPr>
                              <m:t>𝑗</m:t>
                            </m:r>
                          </m:sup>
                        </m:sSup>
                      </m:den>
                    </m:f>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=0,1,…,</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e>
                    </m:func>
                  </m:oMath>
                </a14:m>
                <a:r>
                  <a:rPr lang="en-US" b="0" dirty="0">
                    <a:solidFill>
                      <a:srgbClr val="C00000"/>
                    </a:solidFill>
                  </a:rPr>
                  <a:t> </a:t>
                </a:r>
                <a:r>
                  <a:rPr lang="en-US" b="0" dirty="0">
                    <a:solidFill>
                      <a:srgbClr val="0070C0"/>
                    </a:solidFill>
                  </a:rPr>
                  <a:t>[IndykWoodruff05]</a:t>
                </a:r>
                <a:endParaRPr lang="en-US" b="0" dirty="0">
                  <a:solidFill>
                    <a:srgbClr val="C00000"/>
                  </a:solidFill>
                </a:endParaRPr>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r>
                  <a:rPr lang="en-US" dirty="0"/>
                  <a:t> The important medium and low level sets will be heavy-hitters in the subsampled streams!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667250"/>
              </a:xfrm>
              <a:blipFill>
                <a:blip r:embed="rId3"/>
                <a:stretch>
                  <a:fillRect l="-1071"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1290918" y="3021107"/>
                <a:ext cx="9386047" cy="156966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m:t>
                          </m:r>
                          <m:r>
                            <a:rPr lang="en-US" sz="3200" b="0" i="1" smtClean="0">
                              <a:solidFill>
                                <a:srgbClr val="00B050"/>
                              </a:solidFill>
                              <a:latin typeface="Cambria Math" panose="02040503050406030204" pitchFamily="18" charset="0"/>
                            </a:rPr>
                            <m:t>1,1,1,1,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1,1,1,</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,1,</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1,0,0,</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0,0,0,1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1290918" y="3021107"/>
                <a:ext cx="9386047" cy="15696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502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Subsampling the Universe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Sample coordinates of the universe with probability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2</m:t>
                            </m:r>
                          </m:e>
                          <m:sup>
                            <m:r>
                              <a:rPr lang="en-US" sz="2800" b="0" i="1" smtClean="0">
                                <a:solidFill>
                                  <a:srgbClr val="C00000"/>
                                </a:solidFill>
                                <a:latin typeface="Cambria Math" panose="02040503050406030204" pitchFamily="18" charset="0"/>
                              </a:rPr>
                              <m:t>𝑗</m:t>
                            </m:r>
                          </m:sup>
                        </m:sSup>
                      </m:den>
                    </m:f>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=0,1,…,</m:t>
                    </m:r>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e>
                    </m:func>
                  </m:oMath>
                </a14:m>
                <a:r>
                  <a:rPr lang="en-US" dirty="0">
                    <a:solidFill>
                      <a:srgbClr val="C00000"/>
                    </a:solidFill>
                  </a:rPr>
                  <a:t> </a:t>
                </a:r>
                <a:r>
                  <a:rPr lang="en-US" dirty="0">
                    <a:solidFill>
                      <a:srgbClr val="0070C0"/>
                    </a:solidFill>
                  </a:rPr>
                  <a:t>[IndykWoodruff05]</a:t>
                </a:r>
                <a:endParaRPr lang="en-US" b="0" dirty="0">
                  <a:solidFill>
                    <a:srgbClr val="C00000"/>
                  </a:solidFill>
                </a:endParaRPr>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endParaRPr lang="en-US" i="1" dirty="0"/>
              </a:p>
              <a:p>
                <a:pPr>
                  <a:buClr>
                    <a:schemeClr val="tx1"/>
                  </a:buClr>
                  <a:buFont typeface="Wingdings" panose="05000000000000000000" pitchFamily="2" charset="2"/>
                  <a:buChar char="v"/>
                </a:pPr>
                <a:r>
                  <a:rPr lang="en-US" dirty="0"/>
                  <a:t> Will find the important medium and low level sets</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3"/>
                <a:stretch>
                  <a:fillRect l="-1071" t="-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B20563D-727C-33DF-8B51-C56BC6A41E7F}"/>
                  </a:ext>
                </a:extLst>
              </p:cNvPr>
              <p:cNvSpPr/>
              <p:nvPr/>
            </p:nvSpPr>
            <p:spPr>
              <a:xfrm>
                <a:off x="1290918" y="3021107"/>
                <a:ext cx="9386047" cy="156966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𝑣</m:t>
                      </m:r>
                      <m:r>
                        <a:rPr lang="en-US" sz="320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,1,1,</m:t>
                          </m:r>
                          <m:r>
                            <a:rPr lang="en-US" sz="3200" b="0" i="1" smtClean="0">
                              <a:solidFill>
                                <a:srgbClr val="00B050"/>
                              </a:solidFill>
                              <a:latin typeface="Cambria Math" panose="02040503050406030204" pitchFamily="18" charset="0"/>
                            </a:rPr>
                            <m:t>1,1,1,1,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1,1,1,</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,1,</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1,0,0,</m:t>
                          </m:r>
                          <m:r>
                            <a:rPr lang="en-US" sz="3200" i="1">
                              <a:solidFill>
                                <a:srgbClr val="00B050"/>
                              </a:solidFill>
                              <a:latin typeface="Cambria Math" panose="02040503050406030204" pitchFamily="18" charset="0"/>
                            </a:rPr>
                            <m:t>1,1,</m:t>
                          </m:r>
                          <m:r>
                            <a:rPr lang="en-US" sz="3200" i="1">
                              <a:solidFill>
                                <a:srgbClr val="FFC000"/>
                              </a:solidFill>
                              <a:latin typeface="Cambria Math" panose="02040503050406030204" pitchFamily="18" charset="0"/>
                            </a:rPr>
                            <m:t>10000</m:t>
                          </m:r>
                        </m:e>
                      </m:d>
                    </m:oMath>
                  </m:oMathPara>
                </a14:m>
                <a:endParaRPr lang="en-US" sz="3200" b="0" dirty="0">
                  <a:solidFill>
                    <a:srgbClr val="C00000"/>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C00000"/>
                              </a:solidFill>
                              <a:latin typeface="Cambria Math" panose="02040503050406030204" pitchFamily="18" charset="0"/>
                            </a:rPr>
                          </m:ctrlPr>
                        </m:dPr>
                        <m:e>
                          <m:r>
                            <a:rPr lang="en-US" sz="3200" b="0" i="1" smtClean="0">
                              <a:solidFill>
                                <a:srgbClr val="00B050"/>
                              </a:solidFill>
                              <a:latin typeface="Cambria Math" panose="02040503050406030204" pitchFamily="18" charset="0"/>
                            </a:rPr>
                            <m:t>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0,0,1,0,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0,0,0,1</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r>
                            <a:rPr lang="en-US" sz="3200" i="1">
                              <a:solidFill>
                                <a:srgbClr val="00B050"/>
                              </a:solidFill>
                              <a:latin typeface="Cambria Math" panose="02040503050406030204" pitchFamily="18" charset="0"/>
                            </a:rPr>
                            <m:t>,</m:t>
                          </m:r>
                          <m:r>
                            <a:rPr lang="en-US" sz="3200" b="0" i="1" smtClean="0">
                              <a:solidFill>
                                <a:srgbClr val="00B050"/>
                              </a:solidFill>
                              <a:latin typeface="Cambria Math" panose="02040503050406030204" pitchFamily="18" charset="0"/>
                            </a:rPr>
                            <m:t>0</m:t>
                          </m:r>
                        </m:e>
                      </m:d>
                    </m:oMath>
                  </m:oMathPara>
                </a14:m>
                <a:endParaRPr lang="en-US" sz="3200" b="0" dirty="0">
                  <a:solidFill>
                    <a:srgbClr val="7030A0"/>
                  </a:solidFill>
                </a:endParaRPr>
              </a:p>
            </p:txBody>
          </p:sp>
        </mc:Choice>
        <mc:Fallback xmlns="">
          <p:sp>
            <p:nvSpPr>
              <p:cNvPr id="5" name="Rectangle 4">
                <a:extLst>
                  <a:ext uri="{FF2B5EF4-FFF2-40B4-BE49-F238E27FC236}">
                    <a16:creationId xmlns:a16="http://schemas.microsoft.com/office/drawing/2014/main" id="{DB20563D-727C-33DF-8B51-C56BC6A41E7F}"/>
                  </a:ext>
                </a:extLst>
              </p:cNvPr>
              <p:cNvSpPr>
                <a:spLocks noRot="1" noChangeAspect="1" noMove="1" noResize="1" noEditPoints="1" noAdjustHandles="1" noChangeArrowheads="1" noChangeShapeType="1" noTextEdit="1"/>
              </p:cNvSpPr>
              <p:nvPr/>
            </p:nvSpPr>
            <p:spPr>
              <a:xfrm>
                <a:off x="1290918" y="3021107"/>
                <a:ext cx="9386047" cy="15696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672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Towards Privacy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PRIVCOUNTSKETCH, private release of heavy-hitters, by adding Laplacian noise to each coordinate</a:t>
                </a:r>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r>
                  <a:rPr lang="en-US" dirty="0"/>
                  <a:t> Even though PRIVCOUNTSKETCH estimates </a:t>
                </a:r>
                <a14:m>
                  <m:oMath xmlns:m="http://schemas.openxmlformats.org/officeDocument/2006/math">
                    <m:r>
                      <a:rPr lang="en-US" sz="2800" b="0" i="1" smtClean="0">
                        <a:solidFill>
                          <a:srgbClr val="C00000"/>
                        </a:solidFill>
                        <a:latin typeface="Cambria Math" panose="02040503050406030204" pitchFamily="18" charset="0"/>
                      </a:rPr>
                      <m:t>𝑛</m:t>
                    </m:r>
                  </m:oMath>
                </a14:m>
                <a:r>
                  <a:rPr lang="en-US" dirty="0"/>
                  <a:t> frequencies, only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𝛼</m:t>
                                </m:r>
                              </m:e>
                              <m:sup>
                                <m:r>
                                  <a:rPr lang="en-US" b="0" i="1" smtClean="0">
                                    <a:solidFill>
                                      <a:srgbClr val="C00000"/>
                                    </a:solidFill>
                                    <a:latin typeface="Cambria Math" panose="02040503050406030204" pitchFamily="18" charset="0"/>
                                  </a:rPr>
                                  <m:t>2</m:t>
                                </m:r>
                              </m:sup>
                            </m:sSup>
                          </m:den>
                        </m:f>
                      </m:e>
                    </m:d>
                  </m:oMath>
                </a14:m>
                <a:r>
                  <a:rPr lang="en-US" dirty="0"/>
                  <a:t> frequencies are released, so only need to add Laplacian noise with scale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𝛼</m:t>
                                </m:r>
                              </m:e>
                              <m:sup>
                                <m:r>
                                  <a:rPr lang="en-US" i="1">
                                    <a:solidFill>
                                      <a:srgbClr val="C00000"/>
                                    </a:solidFill>
                                    <a:latin typeface="Cambria Math" panose="02040503050406030204" pitchFamily="18" charset="0"/>
                                  </a:rPr>
                                  <m:t>2</m:t>
                                </m:r>
                              </m:sup>
                            </m:sSup>
                          </m:den>
                        </m:f>
                      </m:e>
                    </m:d>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3"/>
                <a:stretch>
                  <a:fillRect l="-1071" t="-2222"/>
                </a:stretch>
              </a:blipFill>
            </p:spPr>
            <p:txBody>
              <a:bodyPr/>
              <a:lstStyle/>
              <a:p>
                <a:r>
                  <a:rPr lang="en-US">
                    <a:noFill/>
                  </a:rPr>
                  <a:t> </a:t>
                </a:r>
              </a:p>
            </p:txBody>
          </p:sp>
        </mc:Fallback>
      </mc:AlternateContent>
    </p:spTree>
    <p:extLst>
      <p:ext uri="{BB962C8B-B14F-4D97-AF65-F5344CB8AC3E}">
        <p14:creationId xmlns:p14="http://schemas.microsoft.com/office/powerpoint/2010/main" val="19566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C00000"/>
                </a:solidFill>
              </a:rPr>
              <a:t>Towards Privacy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386916"/>
              </a:xfrm>
            </p:spPr>
            <p:txBody>
              <a:bodyPr>
                <a:normAutofit/>
              </a:bodyPr>
              <a:lstStyle/>
              <a:p>
                <a:pPr>
                  <a:buClr>
                    <a:schemeClr val="tx1"/>
                  </a:buClr>
                  <a:buFont typeface="Wingdings" panose="05000000000000000000" pitchFamily="2" charset="2"/>
                  <a:buChar char="v"/>
                </a:pPr>
                <a:r>
                  <a:rPr lang="en-US" dirty="0"/>
                  <a:t> Even Laplacian noise with scale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𝛼</m:t>
                                </m:r>
                              </m:e>
                              <m:sup>
                                <m:r>
                                  <a:rPr lang="en-US" i="1">
                                    <a:solidFill>
                                      <a:srgbClr val="C00000"/>
                                    </a:solidFill>
                                    <a:latin typeface="Cambria Math" panose="02040503050406030204" pitchFamily="18" charset="0"/>
                                  </a:rPr>
                                  <m:t>2</m:t>
                                </m:r>
                              </m:sup>
                            </m:sSup>
                          </m:den>
                        </m:f>
                      </m:e>
                    </m:d>
                  </m:oMath>
                </a14:m>
                <a:r>
                  <a:rPr lang="en-US" dirty="0"/>
                  <a:t> is too much noise for important low level sets</a:t>
                </a:r>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endParaRPr lang="en-US" dirty="0"/>
              </a:p>
              <a:p>
                <a:pPr>
                  <a:buClr>
                    <a:schemeClr val="tx1"/>
                  </a:buClr>
                  <a:buFont typeface="Wingdings" panose="05000000000000000000" pitchFamily="2" charset="2"/>
                  <a:buChar char="v"/>
                </a:pPr>
                <a:r>
                  <a:rPr lang="en-US" dirty="0"/>
                  <a:t> Instead add Laplacian noise to the </a:t>
                </a:r>
                <a:r>
                  <a:rPr lang="en-US" i="1" dirty="0">
                    <a:solidFill>
                      <a:srgbClr val="00B050"/>
                    </a:solidFill>
                  </a:rPr>
                  <a:t>size</a:t>
                </a:r>
                <a:r>
                  <a:rPr lang="en-US" dirty="0">
                    <a:solidFill>
                      <a:srgbClr val="00B050"/>
                    </a:solidFill>
                  </a:rPr>
                  <a:t> </a:t>
                </a:r>
                <a:r>
                  <a:rPr lang="en-US" dirty="0"/>
                  <a:t>of each important low level set</a:t>
                </a:r>
                <a:endParaRPr lang="en-US" i="1"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386916"/>
              </a:xfrm>
              <a:blipFill>
                <a:blip r:embed="rId3"/>
                <a:stretch>
                  <a:fillRect l="-1071" r="-833"/>
                </a:stretch>
              </a:blipFill>
            </p:spPr>
            <p:txBody>
              <a:bodyPr/>
              <a:lstStyle/>
              <a:p>
                <a:r>
                  <a:rPr lang="en-US">
                    <a:noFill/>
                  </a:rPr>
                  <a:t> </a:t>
                </a:r>
              </a:p>
            </p:txBody>
          </p:sp>
        </mc:Fallback>
      </mc:AlternateContent>
    </p:spTree>
    <p:extLst>
      <p:ext uri="{BB962C8B-B14F-4D97-AF65-F5344CB8AC3E}">
        <p14:creationId xmlns:p14="http://schemas.microsoft.com/office/powerpoint/2010/main" val="18588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ABF91E-CB2E-068B-33E4-D0FE23A7BF21}"/>
              </a:ext>
            </a:extLst>
          </p:cNvPr>
          <p:cNvSpPr/>
          <p:nvPr/>
        </p:nvSpPr>
        <p:spPr>
          <a:xfrm>
            <a:off x="573742" y="618564"/>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High Level Sets</a:t>
            </a:r>
          </a:p>
        </p:txBody>
      </p:sp>
      <p:sp>
        <p:nvSpPr>
          <p:cNvPr id="9" name="Rectangle 8">
            <a:extLst>
              <a:ext uri="{FF2B5EF4-FFF2-40B4-BE49-F238E27FC236}">
                <a16:creationId xmlns:a16="http://schemas.microsoft.com/office/drawing/2014/main" id="{C84CA312-7281-A049-6875-A61D93E6DC33}"/>
              </a:ext>
            </a:extLst>
          </p:cNvPr>
          <p:cNvSpPr/>
          <p:nvPr/>
        </p:nvSpPr>
        <p:spPr>
          <a:xfrm>
            <a:off x="573741" y="2788023"/>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Medium Level Sets</a:t>
            </a:r>
          </a:p>
        </p:txBody>
      </p:sp>
      <p:sp>
        <p:nvSpPr>
          <p:cNvPr id="10" name="Rectangle 9">
            <a:extLst>
              <a:ext uri="{FF2B5EF4-FFF2-40B4-BE49-F238E27FC236}">
                <a16:creationId xmlns:a16="http://schemas.microsoft.com/office/drawing/2014/main" id="{AB3DC9C7-F4E7-10E5-73D2-1F5246F6B7EB}"/>
              </a:ext>
            </a:extLst>
          </p:cNvPr>
          <p:cNvSpPr/>
          <p:nvPr/>
        </p:nvSpPr>
        <p:spPr>
          <a:xfrm>
            <a:off x="573741" y="4957482"/>
            <a:ext cx="2097741" cy="1488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Important Low Level Sets</a:t>
            </a:r>
          </a:p>
        </p:txBody>
      </p:sp>
      <p:sp>
        <p:nvSpPr>
          <p:cNvPr id="11" name="Rectangle 10">
            <a:extLst>
              <a:ext uri="{FF2B5EF4-FFF2-40B4-BE49-F238E27FC236}">
                <a16:creationId xmlns:a16="http://schemas.microsoft.com/office/drawing/2014/main" id="{D2DAAB65-0BAB-B51F-FAFA-BADE3C721207}"/>
              </a:ext>
            </a:extLst>
          </p:cNvPr>
          <p:cNvSpPr/>
          <p:nvPr/>
        </p:nvSpPr>
        <p:spPr>
          <a:xfrm>
            <a:off x="3532095" y="618564"/>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PRIVCOUNTSKETCH</a:t>
            </a:r>
          </a:p>
        </p:txBody>
      </p:sp>
      <p:sp>
        <p:nvSpPr>
          <p:cNvPr id="12" name="Rectangle 11">
            <a:extLst>
              <a:ext uri="{FF2B5EF4-FFF2-40B4-BE49-F238E27FC236}">
                <a16:creationId xmlns:a16="http://schemas.microsoft.com/office/drawing/2014/main" id="{50B5DD7F-9EF4-321D-B0E4-58551B10BBF4}"/>
              </a:ext>
            </a:extLst>
          </p:cNvPr>
          <p:cNvSpPr/>
          <p:nvPr/>
        </p:nvSpPr>
        <p:spPr>
          <a:xfrm>
            <a:off x="3119719" y="2788023"/>
            <a:ext cx="1783976"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Subsampling</a:t>
            </a:r>
          </a:p>
        </p:txBody>
      </p:sp>
      <p:sp>
        <p:nvSpPr>
          <p:cNvPr id="13" name="Rectangle 12">
            <a:extLst>
              <a:ext uri="{FF2B5EF4-FFF2-40B4-BE49-F238E27FC236}">
                <a16:creationId xmlns:a16="http://schemas.microsoft.com/office/drawing/2014/main" id="{FD38E035-1A60-3281-8EA7-7A4559BEA8CC}"/>
              </a:ext>
            </a:extLst>
          </p:cNvPr>
          <p:cNvSpPr/>
          <p:nvPr/>
        </p:nvSpPr>
        <p:spPr>
          <a:xfrm>
            <a:off x="5459509" y="2788023"/>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PRIVCOUNTSKETCH + Rescaling level set sizes</a:t>
            </a:r>
          </a:p>
        </p:txBody>
      </p:sp>
      <p:sp>
        <p:nvSpPr>
          <p:cNvPr id="14" name="Rectangle 13">
            <a:extLst>
              <a:ext uri="{FF2B5EF4-FFF2-40B4-BE49-F238E27FC236}">
                <a16:creationId xmlns:a16="http://schemas.microsoft.com/office/drawing/2014/main" id="{FA15AAF2-CDA3-41E5-465E-5336E74AB5DD}"/>
              </a:ext>
            </a:extLst>
          </p:cNvPr>
          <p:cNvSpPr/>
          <p:nvPr/>
        </p:nvSpPr>
        <p:spPr>
          <a:xfrm>
            <a:off x="8758522" y="618564"/>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magnitudes of coordinates</a:t>
            </a:r>
          </a:p>
        </p:txBody>
      </p:sp>
      <p:sp>
        <p:nvSpPr>
          <p:cNvPr id="15" name="Rectangle 14">
            <a:extLst>
              <a:ext uri="{FF2B5EF4-FFF2-40B4-BE49-F238E27FC236}">
                <a16:creationId xmlns:a16="http://schemas.microsoft.com/office/drawing/2014/main" id="{F88258F3-92C1-1B87-EED1-04C9E4460C81}"/>
              </a:ext>
            </a:extLst>
          </p:cNvPr>
          <p:cNvSpPr/>
          <p:nvPr/>
        </p:nvSpPr>
        <p:spPr>
          <a:xfrm>
            <a:off x="8758522" y="2788023"/>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sizes of level sets</a:t>
            </a:r>
          </a:p>
        </p:txBody>
      </p:sp>
      <p:sp>
        <p:nvSpPr>
          <p:cNvPr id="16" name="Rectangle 15">
            <a:extLst>
              <a:ext uri="{FF2B5EF4-FFF2-40B4-BE49-F238E27FC236}">
                <a16:creationId xmlns:a16="http://schemas.microsoft.com/office/drawing/2014/main" id="{FA477D42-ABE2-9794-732D-B08A368943EE}"/>
              </a:ext>
            </a:extLst>
          </p:cNvPr>
          <p:cNvSpPr/>
          <p:nvPr/>
        </p:nvSpPr>
        <p:spPr>
          <a:xfrm>
            <a:off x="3119719" y="4957482"/>
            <a:ext cx="1783976"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Subsampling</a:t>
            </a:r>
          </a:p>
        </p:txBody>
      </p:sp>
      <p:sp>
        <p:nvSpPr>
          <p:cNvPr id="17" name="Rectangle 16">
            <a:extLst>
              <a:ext uri="{FF2B5EF4-FFF2-40B4-BE49-F238E27FC236}">
                <a16:creationId xmlns:a16="http://schemas.microsoft.com/office/drawing/2014/main" id="{5BC5E148-E434-38BE-A51B-227A854C8BD4}"/>
              </a:ext>
            </a:extLst>
          </p:cNvPr>
          <p:cNvSpPr/>
          <p:nvPr/>
        </p:nvSpPr>
        <p:spPr>
          <a:xfrm>
            <a:off x="5459509" y="4957482"/>
            <a:ext cx="2743199" cy="1488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Adding noise to level set sizes</a:t>
            </a:r>
          </a:p>
        </p:txBody>
      </p:sp>
      <p:sp>
        <p:nvSpPr>
          <p:cNvPr id="18" name="Rectangle 17">
            <a:extLst>
              <a:ext uri="{FF2B5EF4-FFF2-40B4-BE49-F238E27FC236}">
                <a16:creationId xmlns:a16="http://schemas.microsoft.com/office/drawing/2014/main" id="{67B8DFA1-663B-4189-8349-9F404AF9095E}"/>
              </a:ext>
            </a:extLst>
          </p:cNvPr>
          <p:cNvSpPr/>
          <p:nvPr/>
        </p:nvSpPr>
        <p:spPr>
          <a:xfrm>
            <a:off x="8758522" y="4957482"/>
            <a:ext cx="2743199" cy="148814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Private sizes of level sets</a:t>
            </a:r>
          </a:p>
        </p:txBody>
      </p:sp>
    </p:spTree>
    <p:extLst>
      <p:ext uri="{BB962C8B-B14F-4D97-AF65-F5344CB8AC3E}">
        <p14:creationId xmlns:p14="http://schemas.microsoft.com/office/powerpoint/2010/main" val="273095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Additional Challenges</a:t>
            </a:r>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690688"/>
            <a:ext cx="10242755" cy="5032376"/>
          </a:xfrm>
        </p:spPr>
        <p:txBody>
          <a:bodyPr>
            <a:normAutofit/>
          </a:bodyPr>
          <a:lstStyle/>
          <a:p>
            <a:pPr>
              <a:buFont typeface="Wingdings" panose="05000000000000000000" pitchFamily="2" charset="2"/>
              <a:buChar char="v"/>
            </a:pPr>
            <a:r>
              <a:rPr lang="en-US" dirty="0"/>
              <a:t> Privately identify coordinates for each level set → Two instances of PRIVCOUNTSKETCH</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Classification error for each level set from privacy noise → Thresholds are robust for high, medium, and low important levels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Classification error for each level set from frequency estimation → Randomly choose boundaries of each level set</a:t>
            </a:r>
          </a:p>
        </p:txBody>
      </p:sp>
    </p:spTree>
    <p:extLst>
      <p:ext uri="{BB962C8B-B14F-4D97-AF65-F5344CB8AC3E}">
        <p14:creationId xmlns:p14="http://schemas.microsoft.com/office/powerpoint/2010/main" val="190222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𝑝</m:t>
                        </m:r>
                      </m:sub>
                    </m:sSub>
                  </m:oMath>
                </a14:m>
                <a:r>
                  <a:rPr lang="en-US" dirty="0"/>
                  <a:t> </a:t>
                </a:r>
                <a:r>
                  <a:rPr lang="en-US" dirty="0">
                    <a:solidFill>
                      <a:srgbClr val="C00000"/>
                    </a:solidFill>
                  </a:rPr>
                  <a:t>Norms</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 </a:t>
                </a:r>
                <a14:m>
                  <m:oMath xmlns:m="http://schemas.openxmlformats.org/officeDocument/2006/math">
                    <m:r>
                      <a:rPr lang="en-US" i="1">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oMath>
                </a14:m>
                <a:r>
                  <a:rPr lang="en-US" dirty="0"/>
                  <a:t>:</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Then the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𝑝</m:t>
                        </m:r>
                      </m:sub>
                    </m:sSub>
                  </m:oMath>
                </a14:m>
                <a:r>
                  <a:rPr lang="en-US" dirty="0"/>
                  <a:t> norm of the frequency vector </a:t>
                </a:r>
                <a14:m>
                  <m:oMath xmlns:m="http://schemas.openxmlformats.org/officeDocument/2006/math">
                    <m:r>
                      <a:rPr lang="en-US" i="1">
                        <a:solidFill>
                          <a:srgbClr val="C00000"/>
                        </a:solidFill>
                        <a:latin typeface="Cambria Math" panose="02040503050406030204" pitchFamily="18" charset="0"/>
                      </a:rPr>
                      <m:t>𝑓</m:t>
                    </m:r>
                  </m:oMath>
                </a14:m>
                <a:r>
                  <a:rPr lang="en-US" dirty="0"/>
                  <a:t> is:</a:t>
                </a:r>
              </a:p>
              <a:p>
                <a:pPr marL="0" indent="0">
                  <a:buNone/>
                </a:pPr>
                <a:endParaRPr lang="en-US" dirty="0"/>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an accuracy parameter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𝑝</m:t>
                        </m:r>
                      </m:sub>
                    </m:sSub>
                  </m:oMath>
                </a14:m>
                <a:endParaRPr lang="en-US" dirty="0"/>
              </a:p>
              <a:p>
                <a:pPr>
                  <a:buFont typeface="Wingdings" panose="05000000000000000000" pitchFamily="2" charset="2"/>
                  <a:buChar char="v"/>
                </a:pPr>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4"/>
                <a:stretch>
                  <a:fillRect l="-1071" t="-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317443" y="2311683"/>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317443" y="2311683"/>
                <a:ext cx="6253315" cy="6317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6A5FFC-87B1-CED2-ADDB-2EB5C5BDF572}"/>
                  </a:ext>
                </a:extLst>
              </p:cNvPr>
              <p:cNvSpPr txBox="1"/>
              <p:nvPr/>
            </p:nvSpPr>
            <p:spPr>
              <a:xfrm>
                <a:off x="2590800" y="3332408"/>
                <a:ext cx="6096000" cy="946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𝐿</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e>
                          </m:d>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𝑝</m:t>
                          </m:r>
                        </m:sup>
                      </m:sSup>
                    </m:oMath>
                  </m:oMathPara>
                </a14:m>
                <a:endParaRPr lang="en-US" dirty="0"/>
              </a:p>
            </p:txBody>
          </p:sp>
        </mc:Choice>
        <mc:Fallback xmlns="">
          <p:sp>
            <p:nvSpPr>
              <p:cNvPr id="7" name="TextBox 6">
                <a:extLst>
                  <a:ext uri="{FF2B5EF4-FFF2-40B4-BE49-F238E27FC236}">
                    <a16:creationId xmlns:a16="http://schemas.microsoft.com/office/drawing/2014/main" id="{F76A5FFC-87B1-CED2-ADDB-2EB5C5BDF572}"/>
                  </a:ext>
                </a:extLst>
              </p:cNvPr>
              <p:cNvSpPr txBox="1">
                <a:spLocks noRot="1" noChangeAspect="1" noMove="1" noResize="1" noEditPoints="1" noAdjustHandles="1" noChangeArrowheads="1" noChangeShapeType="1" noTextEdit="1"/>
              </p:cNvSpPr>
              <p:nvPr/>
            </p:nvSpPr>
            <p:spPr>
              <a:xfrm>
                <a:off x="2590800" y="3332408"/>
                <a:ext cx="6096000" cy="94641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986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Summary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690688"/>
                <a:ext cx="10242755" cy="5032376"/>
              </a:xfrm>
            </p:spPr>
            <p:txBody>
              <a:bodyPr>
                <a:normAutofit/>
              </a:bodyPr>
              <a:lstStyle/>
              <a:p>
                <a:pPr marL="0" indent="0">
                  <a:buNone/>
                </a:pPr>
                <a:r>
                  <a:rPr lang="en-US" dirty="0"/>
                  <a:t> There exists an </a:t>
                </a: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e>
                    </m:d>
                  </m:oMath>
                </a14:m>
                <a:r>
                  <a:rPr lang="en-US" dirty="0"/>
                  <a:t>-differentially private algorithm such that:</a:t>
                </a:r>
              </a:p>
              <a:p>
                <a:pPr>
                  <a:buFont typeface="Wingdings" panose="05000000000000000000" pitchFamily="2" charset="2"/>
                  <a:buChar char="v"/>
                </a:pPr>
                <a:r>
                  <a:rPr lang="en-US" dirty="0"/>
                  <a:t> </a:t>
                </a:r>
                <a:r>
                  <a:rPr lang="en-US" dirty="0">
                    <a:solidFill>
                      <a:srgbClr val="00B050"/>
                    </a:solidFill>
                  </a:rPr>
                  <a:t>Input</a:t>
                </a:r>
                <a:r>
                  <a:rPr lang="en-US" dirty="0"/>
                  <a:t>: on a stream </a:t>
                </a:r>
                <a14:m>
                  <m:oMath xmlns:m="http://schemas.openxmlformats.org/officeDocument/2006/math">
                    <m:r>
                      <a:rPr lang="en-US" i="1">
                        <a:solidFill>
                          <a:srgbClr val="C00000"/>
                        </a:solidFill>
                        <a:latin typeface="Cambria Math" panose="02040503050406030204" pitchFamily="18" charset="0"/>
                      </a:rPr>
                      <m:t>𝑆</m:t>
                    </m:r>
                  </m:oMath>
                </a14:m>
                <a:r>
                  <a:rPr lang="en-US" dirty="0"/>
                  <a:t> of length </a:t>
                </a:r>
                <a14:m>
                  <m:oMath xmlns:m="http://schemas.openxmlformats.org/officeDocument/2006/math">
                    <m:r>
                      <a:rPr lang="en-US" i="1">
                        <a:solidFill>
                          <a:srgbClr val="C00000"/>
                        </a:solidFill>
                        <a:latin typeface="Cambria Math" panose="02040503050406030204" pitchFamily="18" charset="0"/>
                      </a:rPr>
                      <m:t>𝑚</m:t>
                    </m:r>
                  </m:oMath>
                </a14:m>
                <a:r>
                  <a:rPr lang="en-US" dirty="0"/>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that </a:t>
                </a:r>
              </a:p>
              <a:p>
                <a:pPr>
                  <a:buFont typeface="Wingdings" panose="05000000000000000000" pitchFamily="2" charset="2"/>
                  <a:buChar char="v"/>
                </a:pPr>
                <a:r>
                  <a:rPr lang="en-US" dirty="0"/>
                  <a:t> </a:t>
                </a:r>
                <a:r>
                  <a:rPr lang="en-US" dirty="0">
                    <a:solidFill>
                      <a:srgbClr val="00B050"/>
                    </a:solidFill>
                  </a:rPr>
                  <a:t>Output:</a:t>
                </a:r>
                <a:r>
                  <a:rPr lang="en-US" dirty="0"/>
                  <a: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from which the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t>-approximation to any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with probability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𝛿</m:t>
                    </m:r>
                  </m:oMath>
                </a14:m>
                <a:r>
                  <a:rPr lang="en-US" dirty="0"/>
                  <a:t>. </a:t>
                </a:r>
              </a:p>
              <a:p>
                <a:pPr>
                  <a:buFont typeface="Wingdings" panose="05000000000000000000" pitchFamily="2" charset="2"/>
                  <a:buChar char="v"/>
                </a:pPr>
                <a:r>
                  <a:rPr lang="en-US" dirty="0"/>
                  <a:t> The algorithm uses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𝛼</m:t>
                            </m:r>
                          </m:den>
                        </m:f>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e>
                            </m:d>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a:t>
                </a:r>
              </a:p>
              <a:p>
                <a:pPr>
                  <a:buFont typeface="Wingdings" panose="05000000000000000000" pitchFamily="2" charset="2"/>
                  <a:buChar char="v"/>
                </a:pPr>
                <a:endParaRPr lang="en-US" dirty="0"/>
              </a:p>
              <a:p>
                <a:pPr>
                  <a:buFont typeface="Wingdings" panose="05000000000000000000" pitchFamily="2" charset="2"/>
                  <a:buChar char="v"/>
                </a:pPr>
                <a:r>
                  <a:rPr lang="en-US" dirty="0"/>
                  <a:t> Algorithm splits important level sets into high, medium, and low coordinates and separately releases private statistics for each</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690688"/>
                <a:ext cx="10242755" cy="5032376"/>
              </a:xfrm>
              <a:blipFill>
                <a:blip r:embed="rId2"/>
                <a:stretch>
                  <a:fillRect l="-1071" t="-1937"/>
                </a:stretch>
              </a:blipFill>
            </p:spPr>
            <p:txBody>
              <a:bodyPr/>
              <a:lstStyle/>
              <a:p>
                <a:r>
                  <a:rPr lang="en-US">
                    <a:noFill/>
                  </a:rPr>
                  <a:t> </a:t>
                </a:r>
              </a:p>
            </p:txBody>
          </p:sp>
        </mc:Fallback>
      </mc:AlternateContent>
      <p:pic>
        <p:nvPicPr>
          <p:cNvPr id="4" name="Picture 2" descr="Image result for thank you">
            <a:extLst>
              <a:ext uri="{FF2B5EF4-FFF2-40B4-BE49-F238E27FC236}">
                <a16:creationId xmlns:a16="http://schemas.microsoft.com/office/drawing/2014/main" id="{A0C12368-7881-6E0C-CEFC-21FE975D7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 r="5" b="5"/>
          <a:stretch/>
        </p:blipFill>
        <p:spPr bwMode="auto">
          <a:xfrm>
            <a:off x="9357296" y="365125"/>
            <a:ext cx="2417846" cy="136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8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Differential Privacy</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pPr>
                  <a:buFont typeface="Wingdings" panose="05000000000000000000" pitchFamily="2" charset="2"/>
                  <a:buChar char="v"/>
                </a:pPr>
                <a:r>
                  <a:rPr lang="en-US" dirty="0"/>
                  <a:t> </a:t>
                </a:r>
                <a:r>
                  <a:rPr lang="en-US" dirty="0">
                    <a:solidFill>
                      <a:srgbClr val="0070C0"/>
                    </a:solidFill>
                  </a:rPr>
                  <a:t>[DworkMcSherryNissimSmith06]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3"/>
                <a:stretch>
                  <a:fillRect l="-1071" t="-7339" r="-1726"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439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Multiple Privately Queries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Privately query </a:t>
                </a:r>
                <a14:m>
                  <m:oMath xmlns:m="http://schemas.openxmlformats.org/officeDocument/2006/math">
                    <m:r>
                      <a:rPr lang="en-US"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𝑅</m:t>
                        </m:r>
                      </m:e>
                      <m:sup>
                        <m:r>
                          <a:rPr lang="en-US" b="0" i="1" smtClean="0">
                            <a:solidFill>
                              <a:srgbClr val="C00000"/>
                            </a:solidFill>
                            <a:latin typeface="Cambria Math" panose="02040503050406030204" pitchFamily="18" charset="0"/>
                          </a:rPr>
                          <m:t>𝑛</m:t>
                        </m:r>
                      </m:sup>
                    </m:sSup>
                  </m:oMath>
                </a14:m>
                <a:r>
                  <a:rPr lang="en-US" dirty="0"/>
                  <a:t> multiple times?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 Add noise to each query with scale parameter depending on the number </a:t>
                </a:r>
                <a14:m>
                  <m:oMath xmlns:m="http://schemas.openxmlformats.org/officeDocument/2006/math">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 </m:t>
                    </m:r>
                  </m:oMath>
                </a14:m>
                <a:r>
                  <a:rPr lang="en-US" dirty="0"/>
                  <a:t>of queries</a:t>
                </a:r>
              </a:p>
              <a:p>
                <a:pPr>
                  <a:buFont typeface="Wingdings" panose="05000000000000000000" pitchFamily="2" charset="2"/>
                  <a:buChar char="v"/>
                </a:pPr>
                <a:r>
                  <a:rPr lang="en-US" dirty="0"/>
                  <a:t> Accuracy degrades as the number </a:t>
                </a:r>
                <a14:m>
                  <m:oMath xmlns:m="http://schemas.openxmlformats.org/officeDocument/2006/math">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 </m:t>
                    </m:r>
                  </m:oMath>
                </a14:m>
                <a:r>
                  <a:rPr lang="en-US" dirty="0"/>
                  <a:t>of queries increases</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344166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ACA855-2BB4-6614-0150-04AC00F0A022}"/>
              </a:ext>
            </a:extLst>
          </p:cNvPr>
          <p:cNvSpPr txBox="1"/>
          <p:nvPr/>
        </p:nvSpPr>
        <p:spPr>
          <a:xfrm>
            <a:off x="2277035" y="2016169"/>
            <a:ext cx="7727577" cy="3416320"/>
          </a:xfrm>
          <a:prstGeom prst="rect">
            <a:avLst/>
          </a:prstGeom>
          <a:noFill/>
        </p:spPr>
        <p:txBody>
          <a:bodyPr wrap="square">
            <a:spAutoFit/>
          </a:bodyPr>
          <a:lstStyle/>
          <a:p>
            <a:pPr algn="ctr"/>
            <a:r>
              <a:rPr lang="en-US" sz="3600" dirty="0"/>
              <a:t>Can we answer multiple queries without sacrificing accuracy?</a:t>
            </a:r>
          </a:p>
          <a:p>
            <a:pPr algn="ctr"/>
            <a:endParaRPr lang="en-US" sz="3600" dirty="0"/>
          </a:p>
          <a:p>
            <a:pPr algn="ctr"/>
            <a:endParaRPr lang="en-US" sz="3600" dirty="0"/>
          </a:p>
          <a:p>
            <a:pPr algn="ctr"/>
            <a:r>
              <a:rPr lang="en-US" sz="3600" dirty="0"/>
              <a:t>“Beating advanced composition”</a:t>
            </a:r>
          </a:p>
          <a:p>
            <a:pPr algn="ctr"/>
            <a:r>
              <a:rPr lang="en-US" sz="3600" dirty="0"/>
              <a:t>“Avoid privacy analysis per algorithm”</a:t>
            </a:r>
          </a:p>
        </p:txBody>
      </p:sp>
    </p:spTree>
    <p:extLst>
      <p:ext uri="{BB962C8B-B14F-4D97-AF65-F5344CB8AC3E}">
        <p14:creationId xmlns:p14="http://schemas.microsoft.com/office/powerpoint/2010/main" val="119010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pPr>
                  <a:buFont typeface="Wingdings" panose="05000000000000000000" pitchFamily="2" charset="2"/>
                  <a:buChar char="v"/>
                </a:pPr>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pPr>
                  <a:buFont typeface="Wingdings" panose="05000000000000000000" pitchFamily="2" charset="2"/>
                  <a:buChar char="v"/>
                </a:pPr>
                <a:r>
                  <a:rPr lang="en-US" dirty="0"/>
                  <a:t> </a:t>
                </a:r>
                <a:r>
                  <a:rPr lang="en-US" dirty="0">
                    <a:solidFill>
                      <a:srgbClr val="00B050"/>
                    </a:solidFill>
                  </a:rPr>
                  <a:t>Output</a:t>
                </a:r>
                <a:r>
                  <a:rPr lang="en-US" dirty="0"/>
                  <a:t>: Evaluation (or approximation) of a given function</a:t>
                </a:r>
              </a:p>
              <a:p>
                <a:pPr>
                  <a:buFont typeface="Wingdings" panose="05000000000000000000" pitchFamily="2" charset="2"/>
                  <a:buChar char="v"/>
                </a:pPr>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Symmetric Norms in the Streaming Model</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a:buFont typeface="Wingdings" panose="05000000000000000000" pitchFamily="2" charset="2"/>
                  <a:buChar char="v"/>
                </a:pPr>
                <a:r>
                  <a:rPr lang="en-US" dirty="0"/>
                  <a:t> Given a stream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pPr lvl="1">
                  <a:buFont typeface="Wingdings" panose="05000000000000000000" pitchFamily="2" charset="2"/>
                  <a:buChar char="v"/>
                </a:pPr>
                <a:endParaRPr lang="en-US" dirty="0"/>
              </a:p>
              <a:p>
                <a:pPr marL="457200" lvl="1" indent="0">
                  <a:buNone/>
                </a:pPr>
                <a:endParaRPr lang="en-US" dirty="0">
                  <a:solidFill>
                    <a:schemeClr val="tx1"/>
                  </a:solidFill>
                </a:endParaRPr>
              </a:p>
              <a:p>
                <a:pPr marL="457200" lvl="1" indent="0">
                  <a:buNone/>
                </a:pPr>
                <a:endParaRPr lang="en-US" dirty="0">
                  <a:solidFill>
                    <a:schemeClr val="tx1"/>
                  </a:solidFill>
                </a:endParaRPr>
              </a:p>
              <a:p>
                <a:pPr>
                  <a:buFont typeface="Wingdings" panose="05000000000000000000" pitchFamily="2" charset="2"/>
                  <a:buChar char="v"/>
                </a:pPr>
                <a:r>
                  <a:rPr lang="en-US" dirty="0"/>
                  <a:t> </a:t>
                </a:r>
                <a:r>
                  <a:rPr lang="en-US" dirty="0">
                    <a:solidFill>
                      <a:srgbClr val="00B050"/>
                    </a:solidFill>
                  </a:rPr>
                  <a:t>Goal</a:t>
                </a:r>
                <a:r>
                  <a:rPr lang="en-US" dirty="0"/>
                  <a:t>: </a:t>
                </a:r>
                <a:r>
                  <a:rPr lang="en-US" dirty="0">
                    <a:solidFill>
                      <a:schemeClr val="tx1"/>
                    </a:solidFill>
                  </a:rPr>
                  <a:t>Given a stream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length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i="1">
                        <a:solidFill>
                          <a:srgbClr val="C00000"/>
                        </a:solidFill>
                        <a:latin typeface="Cambria Math" panose="02040503050406030204" pitchFamily="18" charset="0"/>
                      </a:rPr>
                      <m:t>𝛼</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r>
                      <a:rPr lang="en-US" i="1" smtClean="0">
                        <a:solidFill>
                          <a:srgbClr val="C00000"/>
                        </a:solidFill>
                        <a:latin typeface="Cambria Math" panose="02040503050406030204" pitchFamily="18" charset="0"/>
                      </a:rPr>
                      <m:t>𝐿</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𝑓</m:t>
                    </m:r>
                    <m:r>
                      <a:rPr lang="en-US" b="0" i="1" smtClean="0">
                        <a:solidFill>
                          <a:srgbClr val="C00000"/>
                        </a:solidFill>
                        <a:latin typeface="Cambria Math" panose="02040503050406030204" pitchFamily="18" charset="0"/>
                      </a:rPr>
                      <m:t>)</m:t>
                    </m:r>
                  </m:oMath>
                </a14:m>
                <a:r>
                  <a:rPr lang="en-US" dirty="0"/>
                  <a:t>, using space sublinear in </a:t>
                </a:r>
                <a14:m>
                  <m:oMath xmlns:m="http://schemas.openxmlformats.org/officeDocument/2006/math">
                    <m:r>
                      <a:rPr lang="en-US" b="0" i="1" smtClean="0">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rPr>
                      <m:t>𝑚</m:t>
                    </m:r>
                  </m:oMath>
                </a14:m>
                <a:endParaRPr lang="en-US"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r="-1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24E28A-BB71-509E-9D56-8BFAAD410EE8}"/>
                  </a:ext>
                </a:extLst>
              </p:cNvPr>
              <p:cNvSpPr txBox="1"/>
              <p:nvPr/>
            </p:nvSpPr>
            <p:spPr>
              <a:xfrm>
                <a:off x="2550142" y="2901099"/>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3" name="TextBox 2">
                <a:extLst>
                  <a:ext uri="{FF2B5EF4-FFF2-40B4-BE49-F238E27FC236}">
                    <a16:creationId xmlns:a16="http://schemas.microsoft.com/office/drawing/2014/main" id="{C824E28A-BB71-509E-9D56-8BFAAD410EE8}"/>
                  </a:ext>
                </a:extLst>
              </p:cNvPr>
              <p:cNvSpPr txBox="1">
                <a:spLocks noRot="1" noChangeAspect="1" noMove="1" noResize="1" noEditPoints="1" noAdjustHandles="1" noChangeArrowheads="1" noChangeShapeType="1" noTextEdit="1"/>
              </p:cNvSpPr>
              <p:nvPr/>
            </p:nvSpPr>
            <p:spPr>
              <a:xfrm>
                <a:off x="2550142" y="2901099"/>
                <a:ext cx="7262181" cy="707886"/>
              </a:xfrm>
              <a:prstGeom prst="rect">
                <a:avLst/>
              </a:prstGeom>
              <a:blipFill>
                <a:blip r:embed="rId4"/>
                <a:stretch>
                  <a:fillRect l="-2936" t="-17241" b="-37069"/>
                </a:stretch>
              </a:blipFill>
            </p:spPr>
            <p:txBody>
              <a:bodyPr/>
              <a:lstStyle/>
              <a:p>
                <a:r>
                  <a:rPr lang="en-US">
                    <a:noFill/>
                  </a:rPr>
                  <a:t> </a:t>
                </a:r>
              </a:p>
            </p:txBody>
          </p:sp>
        </mc:Fallback>
      </mc:AlternateContent>
    </p:spTree>
    <p:extLst>
      <p:ext uri="{BB962C8B-B14F-4D97-AF65-F5344CB8AC3E}">
        <p14:creationId xmlns:p14="http://schemas.microsoft.com/office/powerpoint/2010/main" val="58102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Our Result</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pPr marL="0" indent="0">
                  <a:buNone/>
                </a:pPr>
                <a:r>
                  <a:rPr lang="en-US" dirty="0"/>
                  <a:t> There exists an </a:t>
                </a: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e>
                    </m:d>
                  </m:oMath>
                </a14:m>
                <a:r>
                  <a:rPr lang="en-US" dirty="0"/>
                  <a:t>-differentially private algorithm such that:</a:t>
                </a:r>
              </a:p>
              <a:p>
                <a:pPr>
                  <a:buFont typeface="Wingdings" panose="05000000000000000000" pitchFamily="2" charset="2"/>
                  <a:buChar char="v"/>
                </a:pPr>
                <a:r>
                  <a:rPr lang="en-US" dirty="0"/>
                  <a:t> </a:t>
                </a:r>
                <a:r>
                  <a:rPr lang="en-US" dirty="0">
                    <a:solidFill>
                      <a:srgbClr val="00B050"/>
                    </a:solidFill>
                  </a:rPr>
                  <a:t>Input</a:t>
                </a:r>
                <a:r>
                  <a:rPr lang="en-US" dirty="0"/>
                  <a:t>: on a stream </a:t>
                </a:r>
                <a14:m>
                  <m:oMath xmlns:m="http://schemas.openxmlformats.org/officeDocument/2006/math">
                    <m:r>
                      <a:rPr lang="en-US" i="1">
                        <a:solidFill>
                          <a:srgbClr val="C00000"/>
                        </a:solidFill>
                        <a:latin typeface="Cambria Math" panose="02040503050406030204" pitchFamily="18" charset="0"/>
                      </a:rPr>
                      <m:t>𝑆</m:t>
                    </m:r>
                  </m:oMath>
                </a14:m>
                <a:r>
                  <a:rPr lang="en-US" dirty="0"/>
                  <a:t> of length </a:t>
                </a:r>
                <a14:m>
                  <m:oMath xmlns:m="http://schemas.openxmlformats.org/officeDocument/2006/math">
                    <m:r>
                      <a:rPr lang="en-US" i="1">
                        <a:solidFill>
                          <a:srgbClr val="C00000"/>
                        </a:solidFill>
                        <a:latin typeface="Cambria Math" panose="02040503050406030204" pitchFamily="18" charset="0"/>
                      </a:rPr>
                      <m:t>𝑚</m:t>
                    </m:r>
                  </m:oMath>
                </a14:m>
                <a:r>
                  <a:rPr lang="en-US" dirty="0"/>
                  <a:t> that defines a frequency vector </a:t>
                </a:r>
                <a14:m>
                  <m:oMath xmlns:m="http://schemas.openxmlformats.org/officeDocument/2006/math">
                    <m:r>
                      <a:rPr lang="en-US" i="1">
                        <a:solidFill>
                          <a:srgbClr val="C00000"/>
                        </a:solidFill>
                        <a:latin typeface="Cambria Math" panose="02040503050406030204" pitchFamily="18" charset="0"/>
                      </a:rPr>
                      <m:t>𝑓</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𝑅</m:t>
                        </m:r>
                      </m:e>
                      <m:sup>
                        <m:r>
                          <a:rPr lang="en-US" i="1">
                            <a:solidFill>
                              <a:srgbClr val="C00000"/>
                            </a:solidFill>
                            <a:latin typeface="Cambria Math" panose="02040503050406030204" pitchFamily="18" charset="0"/>
                          </a:rPr>
                          <m:t>𝑛</m:t>
                        </m:r>
                      </m:sup>
                    </m:sSup>
                  </m:oMath>
                </a14:m>
                <a:r>
                  <a:rPr lang="en-US" dirty="0"/>
                  <a:t> that </a:t>
                </a:r>
              </a:p>
              <a:p>
                <a:pPr>
                  <a:buFont typeface="Wingdings" panose="05000000000000000000" pitchFamily="2" charset="2"/>
                  <a:buChar char="v"/>
                </a:pPr>
                <a:r>
                  <a:rPr lang="en-US" dirty="0"/>
                  <a:t> </a:t>
                </a:r>
                <a:r>
                  <a:rPr lang="en-US" dirty="0">
                    <a:solidFill>
                      <a:srgbClr val="00B050"/>
                    </a:solidFill>
                  </a:rPr>
                  <a:t>Output:</a:t>
                </a:r>
                <a:r>
                  <a:rPr lang="en-US" dirty="0"/>
                  <a: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from which the </a:t>
                </a:r>
                <a14:m>
                  <m:oMath xmlns:m="http://schemas.openxmlformats.org/officeDocument/2006/math">
                    <m:r>
                      <a:rPr lang="en-US" b="0" i="0"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oMath>
                </a14:m>
                <a:r>
                  <a:rPr lang="en-US" dirty="0"/>
                  <a:t>-approximation to any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with probability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𝛿</m:t>
                    </m:r>
                  </m:oMath>
                </a14:m>
                <a:r>
                  <a:rPr lang="en-US" dirty="0"/>
                  <a:t>. </a:t>
                </a:r>
              </a:p>
              <a:p>
                <a:pPr>
                  <a:buFont typeface="Wingdings" panose="05000000000000000000" pitchFamily="2" charset="2"/>
                  <a:buChar char="v"/>
                </a:pPr>
                <a:r>
                  <a:rPr lang="en-US" dirty="0"/>
                  <a:t> The algorithm uses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𝑀</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𝛼</m:t>
                            </m:r>
                          </m:den>
                        </m:f>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𝑚</m:t>
                                </m:r>
                              </m:e>
                            </m:d>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p:spTree>
    <p:extLst>
      <p:ext uri="{BB962C8B-B14F-4D97-AF65-F5344CB8AC3E}">
        <p14:creationId xmlns:p14="http://schemas.microsoft.com/office/powerpoint/2010/main" val="71537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3975</Words>
  <Application>Microsoft Office PowerPoint</Application>
  <PresentationFormat>Widescreen</PresentationFormat>
  <Paragraphs>258</Paragraphs>
  <Slides>30</Slides>
  <Notes>27</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Wingdings</vt:lpstr>
      <vt:lpstr>Office Theme</vt:lpstr>
      <vt:lpstr>Bitmap Image</vt:lpstr>
      <vt:lpstr>Private Data Stream Analysis for Universal Symmetric Norm Estimation</vt:lpstr>
      <vt:lpstr>Symmetric Norms</vt:lpstr>
      <vt:lpstr>L_p Norms</vt:lpstr>
      <vt:lpstr>Differential Privacy</vt:lpstr>
      <vt:lpstr>Multiple Privately Queries</vt:lpstr>
      <vt:lpstr>PowerPoint Presentation</vt:lpstr>
      <vt:lpstr>Streaming Model</vt:lpstr>
      <vt:lpstr>Symmetric Norms in the Streaming Model</vt:lpstr>
      <vt:lpstr>Our Result</vt:lpstr>
      <vt:lpstr>Applications</vt:lpstr>
      <vt:lpstr>Maximum Modulus of Concentration</vt:lpstr>
      <vt:lpstr>Modulus of Concentration</vt:lpstr>
      <vt:lpstr>Modulus of Concentration</vt:lpstr>
      <vt:lpstr>Maximum Modulus of Concentration</vt:lpstr>
      <vt:lpstr>Symmetric Norms</vt:lpstr>
      <vt:lpstr>Approximating Symmetric Norms</vt:lpstr>
      <vt:lpstr>Level Sets and Contribution</vt:lpstr>
      <vt:lpstr>Important Level Sets</vt:lpstr>
      <vt:lpstr>Important Level Sets</vt:lpstr>
      <vt:lpstr>Important Level Sets</vt:lpstr>
      <vt:lpstr>Heavy-Hitters</vt:lpstr>
      <vt:lpstr>CountSketch</vt:lpstr>
      <vt:lpstr>CountSketch</vt:lpstr>
      <vt:lpstr>Subsampling the Universe</vt:lpstr>
      <vt:lpstr>Subsampling the Universe</vt:lpstr>
      <vt:lpstr>Towards Privacy</vt:lpstr>
      <vt:lpstr>Towards Privacy</vt:lpstr>
      <vt:lpstr>PowerPoint Presentation</vt:lpstr>
      <vt:lpstr>Additional Challenges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Data Stream Analysis for Universal Symmetric Norm Estimation</dc:title>
  <dc:creator>Samson Zhou</dc:creator>
  <cp:lastModifiedBy>Samson Zhou</cp:lastModifiedBy>
  <cp:revision>85</cp:revision>
  <dcterms:created xsi:type="dcterms:W3CDTF">2022-06-04T17:04:30Z</dcterms:created>
  <dcterms:modified xsi:type="dcterms:W3CDTF">2023-09-12T05:02:21Z</dcterms:modified>
</cp:coreProperties>
</file>